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65" r:id="rId4"/>
    <p:sldId id="258" r:id="rId5"/>
    <p:sldId id="259" r:id="rId6"/>
    <p:sldId id="260" r:id="rId7"/>
    <p:sldId id="266" r:id="rId8"/>
    <p:sldId id="261" r:id="rId9"/>
    <p:sldId id="262" r:id="rId10"/>
    <p:sldId id="263" r:id="rId11"/>
    <p:sldId id="26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p:restoredTop sz="89640"/>
  </p:normalViewPr>
  <p:slideViewPr>
    <p:cSldViewPr snapToGrid="0" snapToObjects="1">
      <p:cViewPr varScale="1">
        <p:scale>
          <a:sx n="103" d="100"/>
          <a:sy n="103" d="100"/>
        </p:scale>
        <p:origin x="65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6FD48F-8C01-8740-A207-4A66094B6E8B}" type="doc">
      <dgm:prSet loTypeId="urn:microsoft.com/office/officeart/2005/8/layout/hierarchy2" loCatId="" qsTypeId="urn:microsoft.com/office/officeart/2005/8/quickstyle/simple1" qsCatId="simple" csTypeId="urn:microsoft.com/office/officeart/2005/8/colors/accent1_3" csCatId="accent1" phldr="1"/>
      <dgm:spPr/>
      <dgm:t>
        <a:bodyPr/>
        <a:lstStyle/>
        <a:p>
          <a:endParaRPr lang="en-US"/>
        </a:p>
      </dgm:t>
    </dgm:pt>
    <dgm:pt modelId="{11BF83D8-C59B-DD45-A0A5-54A583D77549}">
      <dgm:prSet phldrT="[Text]" custT="1"/>
      <dgm:spPr>
        <a:solidFill>
          <a:schemeClr val="accent1">
            <a:lumMod val="75000"/>
          </a:schemeClr>
        </a:solidFill>
      </dgm:spPr>
      <dgm:t>
        <a:bodyPr/>
        <a:lstStyle/>
        <a:p>
          <a:r>
            <a:rPr lang="en-US" sz="2400" b="1" dirty="0">
              <a:latin typeface="Verdana" panose="020B0604030504040204" pitchFamily="34" charset="0"/>
              <a:ea typeface="Verdana" panose="020B0604030504040204" pitchFamily="34" charset="0"/>
              <a:cs typeface="Verdana" panose="020B0604030504040204" pitchFamily="34" charset="0"/>
            </a:rPr>
            <a:t>Approach</a:t>
          </a:r>
        </a:p>
      </dgm:t>
    </dgm:pt>
    <dgm:pt modelId="{1EC00CBF-8A2A-1E4E-BA0C-E35562CD7176}" type="parTrans" cxnId="{319D7F5B-33A4-3741-B6F1-25B540F61D44}">
      <dgm:prSet/>
      <dgm:spPr/>
      <dgm:t>
        <a:bodyPr/>
        <a:lstStyle/>
        <a:p>
          <a:endParaRPr lang="en-US"/>
        </a:p>
      </dgm:t>
    </dgm:pt>
    <dgm:pt modelId="{3A5C8EA3-9C20-0245-814B-AE37C1ACB5C2}" type="sibTrans" cxnId="{319D7F5B-33A4-3741-B6F1-25B540F61D44}">
      <dgm:prSet/>
      <dgm:spPr/>
      <dgm:t>
        <a:bodyPr/>
        <a:lstStyle/>
        <a:p>
          <a:endParaRPr lang="en-US"/>
        </a:p>
      </dgm:t>
    </dgm:pt>
    <dgm:pt modelId="{FE9C3FCA-58C2-8548-8D4C-75C6E1031D96}">
      <dgm:prSet phldrT="[Text]" custT="1"/>
      <dgm:spPr/>
      <dgm:t>
        <a:bodyPr/>
        <a:lstStyle/>
        <a:p>
          <a:r>
            <a:rPr lang="en-US" sz="2000" dirty="0">
              <a:latin typeface="Verdana" panose="020B0604030504040204" pitchFamily="34" charset="0"/>
              <a:ea typeface="Verdana" panose="020B0604030504040204" pitchFamily="34" charset="0"/>
              <a:cs typeface="Verdana" panose="020B0604030504040204" pitchFamily="34" charset="0"/>
            </a:rPr>
            <a:t>Product Analysis</a:t>
          </a:r>
        </a:p>
      </dgm:t>
    </dgm:pt>
    <dgm:pt modelId="{3EA1283A-65D1-9F4E-AD49-1843BC473DAE}" type="parTrans" cxnId="{AA592008-15F2-6942-9D1A-154220E0051B}">
      <dgm:prSet/>
      <dgm:spPr/>
      <dgm:t>
        <a:bodyPr/>
        <a:lstStyle/>
        <a:p>
          <a:endParaRPr lang="en-US">
            <a:latin typeface="Verdana" panose="020B0604030504040204" pitchFamily="34" charset="0"/>
            <a:ea typeface="Verdana" panose="020B0604030504040204" pitchFamily="34" charset="0"/>
            <a:cs typeface="Verdana" panose="020B0604030504040204" pitchFamily="34" charset="0"/>
          </a:endParaRPr>
        </a:p>
      </dgm:t>
    </dgm:pt>
    <dgm:pt modelId="{D1722E20-9DC8-5849-AD77-3EFAD80FBD6A}" type="sibTrans" cxnId="{AA592008-15F2-6942-9D1A-154220E0051B}">
      <dgm:prSet/>
      <dgm:spPr/>
      <dgm:t>
        <a:bodyPr/>
        <a:lstStyle/>
        <a:p>
          <a:endParaRPr lang="en-US"/>
        </a:p>
      </dgm:t>
    </dgm:pt>
    <dgm:pt modelId="{5EC6C801-230C-D445-99A8-E8BB4F1C8FFD}">
      <dgm:prSet phldrT="[Text]" custT="1"/>
      <dgm:spPr/>
      <dgm:t>
        <a:bodyPr/>
        <a:lstStyle/>
        <a:p>
          <a:r>
            <a:rPr lang="en-US" sz="1200" dirty="0">
              <a:latin typeface="Verdana" panose="020B0604030504040204" pitchFamily="34" charset="0"/>
              <a:ea typeface="Verdana" panose="020B0604030504040204" pitchFamily="34" charset="0"/>
              <a:cs typeface="Verdana" panose="020B0604030504040204" pitchFamily="34" charset="0"/>
            </a:rPr>
            <a:t>Identify profitable &amp; non-profitable products and its categories</a:t>
          </a:r>
        </a:p>
      </dgm:t>
    </dgm:pt>
    <dgm:pt modelId="{C0BB7A1D-21AB-554E-BDB6-C99F7C9C03BF}" type="parTrans" cxnId="{D490EF3A-3098-9243-B542-1A91009B8857}">
      <dgm:prSet/>
      <dgm:spPr/>
      <dgm:t>
        <a:bodyPr/>
        <a:lstStyle/>
        <a:p>
          <a:endParaRPr lang="en-US">
            <a:latin typeface="Verdana" panose="020B0604030504040204" pitchFamily="34" charset="0"/>
            <a:ea typeface="Verdana" panose="020B0604030504040204" pitchFamily="34" charset="0"/>
            <a:cs typeface="Verdana" panose="020B0604030504040204" pitchFamily="34" charset="0"/>
          </a:endParaRPr>
        </a:p>
      </dgm:t>
    </dgm:pt>
    <dgm:pt modelId="{F67C0DFC-4B25-A646-B8DC-47B9D6212C11}" type="sibTrans" cxnId="{D490EF3A-3098-9243-B542-1A91009B8857}">
      <dgm:prSet/>
      <dgm:spPr/>
      <dgm:t>
        <a:bodyPr/>
        <a:lstStyle/>
        <a:p>
          <a:endParaRPr lang="en-US"/>
        </a:p>
      </dgm:t>
    </dgm:pt>
    <dgm:pt modelId="{67020698-6EB9-B14C-BA3C-16350EACD2D3}">
      <dgm:prSet phldrT="[Text]" custT="1"/>
      <dgm:spPr/>
      <dgm:t>
        <a:bodyPr/>
        <a:lstStyle/>
        <a:p>
          <a:r>
            <a:rPr lang="en-US" sz="2000" dirty="0">
              <a:latin typeface="Verdana" panose="020B0604030504040204" pitchFamily="34" charset="0"/>
              <a:ea typeface="Verdana" panose="020B0604030504040204" pitchFamily="34" charset="0"/>
              <a:cs typeface="Verdana" panose="020B0604030504040204" pitchFamily="34" charset="0"/>
            </a:rPr>
            <a:t>Geographical Analysis</a:t>
          </a:r>
        </a:p>
      </dgm:t>
    </dgm:pt>
    <dgm:pt modelId="{211038A5-DEBA-B140-885C-FF65CD975446}" type="parTrans" cxnId="{CB96FE6B-DD6F-C449-A049-7C79571003D8}">
      <dgm:prSet/>
      <dgm:spPr/>
      <dgm:t>
        <a:bodyPr/>
        <a:lstStyle/>
        <a:p>
          <a:endParaRPr lang="en-US">
            <a:latin typeface="Verdana" panose="020B0604030504040204" pitchFamily="34" charset="0"/>
            <a:ea typeface="Verdana" panose="020B0604030504040204" pitchFamily="34" charset="0"/>
            <a:cs typeface="Verdana" panose="020B0604030504040204" pitchFamily="34" charset="0"/>
          </a:endParaRPr>
        </a:p>
      </dgm:t>
    </dgm:pt>
    <dgm:pt modelId="{75DE92D8-5532-2C40-BB21-F6B76930C602}" type="sibTrans" cxnId="{CB96FE6B-DD6F-C449-A049-7C79571003D8}">
      <dgm:prSet/>
      <dgm:spPr/>
      <dgm:t>
        <a:bodyPr/>
        <a:lstStyle/>
        <a:p>
          <a:endParaRPr lang="en-US"/>
        </a:p>
      </dgm:t>
    </dgm:pt>
    <dgm:pt modelId="{17B4D9B7-6D0C-DD41-A5F9-12839E180F7D}">
      <dgm:prSet phldrT="[Text]" custT="1"/>
      <dgm:spPr/>
      <dgm:t>
        <a:bodyPr/>
        <a:lstStyle/>
        <a:p>
          <a:r>
            <a:rPr lang="en-US" sz="1200" dirty="0">
              <a:latin typeface="Verdana" panose="020B0604030504040204" pitchFamily="34" charset="0"/>
              <a:ea typeface="Verdana" panose="020B0604030504040204" pitchFamily="34" charset="0"/>
              <a:cs typeface="Verdana" panose="020B0604030504040204" pitchFamily="34" charset="0"/>
            </a:rPr>
            <a:t>Identify profitable &amp; non-profitable locations</a:t>
          </a:r>
        </a:p>
      </dgm:t>
    </dgm:pt>
    <dgm:pt modelId="{0F94B8EB-B23C-2344-B896-E83549BE2EEA}" type="parTrans" cxnId="{D28E3922-D954-7A41-8F30-8DCB88D6564A}">
      <dgm:prSet/>
      <dgm:spPr/>
      <dgm:t>
        <a:bodyPr/>
        <a:lstStyle/>
        <a:p>
          <a:endParaRPr lang="en-US">
            <a:latin typeface="Verdana" panose="020B0604030504040204" pitchFamily="34" charset="0"/>
            <a:ea typeface="Verdana" panose="020B0604030504040204" pitchFamily="34" charset="0"/>
            <a:cs typeface="Verdana" panose="020B0604030504040204" pitchFamily="34" charset="0"/>
          </a:endParaRPr>
        </a:p>
      </dgm:t>
    </dgm:pt>
    <dgm:pt modelId="{BFECB7AC-44E7-E24E-996B-BB112EE8B03B}" type="sibTrans" cxnId="{D28E3922-D954-7A41-8F30-8DCB88D6564A}">
      <dgm:prSet/>
      <dgm:spPr/>
      <dgm:t>
        <a:bodyPr/>
        <a:lstStyle/>
        <a:p>
          <a:endParaRPr lang="en-US"/>
        </a:p>
      </dgm:t>
    </dgm:pt>
    <dgm:pt modelId="{5EA6D39D-7AB1-7C46-ACC0-39A797F05AE4}">
      <dgm:prSet phldrT="[Text]" custT="1"/>
      <dgm:spPr/>
      <dgm:t>
        <a:bodyPr/>
        <a:lstStyle/>
        <a:p>
          <a:r>
            <a:rPr lang="en-US" sz="2000" dirty="0">
              <a:latin typeface="Verdana" panose="020B0604030504040204" pitchFamily="34" charset="0"/>
              <a:ea typeface="Verdana" panose="020B0604030504040204" pitchFamily="34" charset="0"/>
              <a:cs typeface="Verdana" panose="020B0604030504040204" pitchFamily="34" charset="0"/>
            </a:rPr>
            <a:t>Segment Analysis</a:t>
          </a:r>
        </a:p>
      </dgm:t>
    </dgm:pt>
    <dgm:pt modelId="{5F09C008-037B-D847-B254-6DE2438ADA43}" type="parTrans" cxnId="{30D01568-B287-1F44-9AEA-0122D14B009C}">
      <dgm:prSet/>
      <dgm:spPr/>
      <dgm:t>
        <a:bodyPr/>
        <a:lstStyle/>
        <a:p>
          <a:endParaRPr lang="en-US">
            <a:latin typeface="Verdana" panose="020B0604030504040204" pitchFamily="34" charset="0"/>
            <a:ea typeface="Verdana" panose="020B0604030504040204" pitchFamily="34" charset="0"/>
            <a:cs typeface="Verdana" panose="020B0604030504040204" pitchFamily="34" charset="0"/>
          </a:endParaRPr>
        </a:p>
      </dgm:t>
    </dgm:pt>
    <dgm:pt modelId="{8F65DF20-8C19-1242-B031-742E91440D38}" type="sibTrans" cxnId="{30D01568-B287-1F44-9AEA-0122D14B009C}">
      <dgm:prSet/>
      <dgm:spPr/>
      <dgm:t>
        <a:bodyPr/>
        <a:lstStyle/>
        <a:p>
          <a:endParaRPr lang="en-US"/>
        </a:p>
      </dgm:t>
    </dgm:pt>
    <dgm:pt modelId="{839C6973-D22D-6D49-86B7-AF486B2D29AC}">
      <dgm:prSet phldrT="[Text]" custT="1"/>
      <dgm:spPr/>
      <dgm:t>
        <a:bodyPr/>
        <a:lstStyle/>
        <a:p>
          <a:r>
            <a:rPr lang="en-US" sz="1200" dirty="0">
              <a:latin typeface="Verdana" panose="020B0604030504040204" pitchFamily="34" charset="0"/>
              <a:ea typeface="Verdana" panose="020B0604030504040204" pitchFamily="34" charset="0"/>
              <a:cs typeface="Verdana" panose="020B0604030504040204" pitchFamily="34" charset="0"/>
            </a:rPr>
            <a:t>Understanding who is buying the products</a:t>
          </a:r>
        </a:p>
      </dgm:t>
    </dgm:pt>
    <dgm:pt modelId="{8EA71E4D-6486-FD43-B3A2-EBA2E49C01B7}" type="parTrans" cxnId="{C05C359B-8D0B-4A44-AC2A-460DD105AD56}">
      <dgm:prSet/>
      <dgm:spPr/>
      <dgm:t>
        <a:bodyPr/>
        <a:lstStyle/>
        <a:p>
          <a:endParaRPr lang="en-US">
            <a:latin typeface="Verdana" panose="020B0604030504040204" pitchFamily="34" charset="0"/>
            <a:ea typeface="Verdana" panose="020B0604030504040204" pitchFamily="34" charset="0"/>
            <a:cs typeface="Verdana" panose="020B0604030504040204" pitchFamily="34" charset="0"/>
          </a:endParaRPr>
        </a:p>
      </dgm:t>
    </dgm:pt>
    <dgm:pt modelId="{A3613A9F-1E31-2544-AC90-EEAFEAAC56AA}" type="sibTrans" cxnId="{C05C359B-8D0B-4A44-AC2A-460DD105AD56}">
      <dgm:prSet/>
      <dgm:spPr/>
      <dgm:t>
        <a:bodyPr/>
        <a:lstStyle/>
        <a:p>
          <a:endParaRPr lang="en-US"/>
        </a:p>
      </dgm:t>
    </dgm:pt>
    <dgm:pt modelId="{A44A70D4-4555-C040-9515-D3B987E208E3}" type="pres">
      <dgm:prSet presAssocID="{CB6FD48F-8C01-8740-A207-4A66094B6E8B}" presName="diagram" presStyleCnt="0">
        <dgm:presLayoutVars>
          <dgm:chPref val="1"/>
          <dgm:dir/>
          <dgm:animOne val="branch"/>
          <dgm:animLvl val="lvl"/>
          <dgm:resizeHandles val="exact"/>
        </dgm:presLayoutVars>
      </dgm:prSet>
      <dgm:spPr/>
    </dgm:pt>
    <dgm:pt modelId="{E50335CD-6169-9E46-9292-108A262ECE0C}" type="pres">
      <dgm:prSet presAssocID="{11BF83D8-C59B-DD45-A0A5-54A583D77549}" presName="root1" presStyleCnt="0"/>
      <dgm:spPr/>
    </dgm:pt>
    <dgm:pt modelId="{ECCE006E-D4C6-B143-9712-377A462840CE}" type="pres">
      <dgm:prSet presAssocID="{11BF83D8-C59B-DD45-A0A5-54A583D77549}" presName="LevelOneTextNode" presStyleLbl="node0" presStyleIdx="0" presStyleCnt="1">
        <dgm:presLayoutVars>
          <dgm:chPref val="3"/>
        </dgm:presLayoutVars>
      </dgm:prSet>
      <dgm:spPr/>
    </dgm:pt>
    <dgm:pt modelId="{65FEEAC7-C64D-8F48-AC0C-5CCAD9BBFB80}" type="pres">
      <dgm:prSet presAssocID="{11BF83D8-C59B-DD45-A0A5-54A583D77549}" presName="level2hierChild" presStyleCnt="0"/>
      <dgm:spPr/>
    </dgm:pt>
    <dgm:pt modelId="{78597329-17DD-D140-98B1-20CC8C81260D}" type="pres">
      <dgm:prSet presAssocID="{3EA1283A-65D1-9F4E-AD49-1843BC473DAE}" presName="conn2-1" presStyleLbl="parChTrans1D2" presStyleIdx="0" presStyleCnt="3"/>
      <dgm:spPr/>
    </dgm:pt>
    <dgm:pt modelId="{BD02C31C-4000-8940-98FF-93936A301A06}" type="pres">
      <dgm:prSet presAssocID="{3EA1283A-65D1-9F4E-AD49-1843BC473DAE}" presName="connTx" presStyleLbl="parChTrans1D2" presStyleIdx="0" presStyleCnt="3"/>
      <dgm:spPr/>
    </dgm:pt>
    <dgm:pt modelId="{EB8F813C-705E-9F4F-B038-251F7FAE9795}" type="pres">
      <dgm:prSet presAssocID="{FE9C3FCA-58C2-8548-8D4C-75C6E1031D96}" presName="root2" presStyleCnt="0"/>
      <dgm:spPr/>
    </dgm:pt>
    <dgm:pt modelId="{022C0BCF-D305-B441-BDD7-A3B476A1D119}" type="pres">
      <dgm:prSet presAssocID="{FE9C3FCA-58C2-8548-8D4C-75C6E1031D96}" presName="LevelTwoTextNode" presStyleLbl="node2" presStyleIdx="0" presStyleCnt="3">
        <dgm:presLayoutVars>
          <dgm:chPref val="3"/>
        </dgm:presLayoutVars>
      </dgm:prSet>
      <dgm:spPr/>
    </dgm:pt>
    <dgm:pt modelId="{A862288C-C36B-4148-A9DB-F0955F0C9129}" type="pres">
      <dgm:prSet presAssocID="{FE9C3FCA-58C2-8548-8D4C-75C6E1031D96}" presName="level3hierChild" presStyleCnt="0"/>
      <dgm:spPr/>
    </dgm:pt>
    <dgm:pt modelId="{8D262786-376D-F240-81BE-658FA829BCD6}" type="pres">
      <dgm:prSet presAssocID="{C0BB7A1D-21AB-554E-BDB6-C99F7C9C03BF}" presName="conn2-1" presStyleLbl="parChTrans1D3" presStyleIdx="0" presStyleCnt="3"/>
      <dgm:spPr/>
    </dgm:pt>
    <dgm:pt modelId="{E54B52CD-8D70-0B4A-875F-02A138C1BDEC}" type="pres">
      <dgm:prSet presAssocID="{C0BB7A1D-21AB-554E-BDB6-C99F7C9C03BF}" presName="connTx" presStyleLbl="parChTrans1D3" presStyleIdx="0" presStyleCnt="3"/>
      <dgm:spPr/>
    </dgm:pt>
    <dgm:pt modelId="{F80B5E2D-DF2D-FA45-BD43-EC285004EB8B}" type="pres">
      <dgm:prSet presAssocID="{5EC6C801-230C-D445-99A8-E8BB4F1C8FFD}" presName="root2" presStyleCnt="0"/>
      <dgm:spPr/>
    </dgm:pt>
    <dgm:pt modelId="{275F5482-BA36-C448-8C57-5A24F03CC833}" type="pres">
      <dgm:prSet presAssocID="{5EC6C801-230C-D445-99A8-E8BB4F1C8FFD}" presName="LevelTwoTextNode" presStyleLbl="node3" presStyleIdx="0" presStyleCnt="3">
        <dgm:presLayoutVars>
          <dgm:chPref val="3"/>
        </dgm:presLayoutVars>
      </dgm:prSet>
      <dgm:spPr/>
    </dgm:pt>
    <dgm:pt modelId="{2A027987-038D-2A42-A828-47A9D3ECFFDD}" type="pres">
      <dgm:prSet presAssocID="{5EC6C801-230C-D445-99A8-E8BB4F1C8FFD}" presName="level3hierChild" presStyleCnt="0"/>
      <dgm:spPr/>
    </dgm:pt>
    <dgm:pt modelId="{8ACA6443-D147-1940-965C-16116ED4695D}" type="pres">
      <dgm:prSet presAssocID="{5F09C008-037B-D847-B254-6DE2438ADA43}" presName="conn2-1" presStyleLbl="parChTrans1D2" presStyleIdx="1" presStyleCnt="3"/>
      <dgm:spPr/>
    </dgm:pt>
    <dgm:pt modelId="{4BEDA01F-6211-D846-BA42-9B61777F5CAD}" type="pres">
      <dgm:prSet presAssocID="{5F09C008-037B-D847-B254-6DE2438ADA43}" presName="connTx" presStyleLbl="parChTrans1D2" presStyleIdx="1" presStyleCnt="3"/>
      <dgm:spPr/>
    </dgm:pt>
    <dgm:pt modelId="{C745B979-F23D-8A48-83FB-B6C47507BA2B}" type="pres">
      <dgm:prSet presAssocID="{5EA6D39D-7AB1-7C46-ACC0-39A797F05AE4}" presName="root2" presStyleCnt="0"/>
      <dgm:spPr/>
    </dgm:pt>
    <dgm:pt modelId="{8A25CE88-72F9-304E-AD1E-6D760BC07DDB}" type="pres">
      <dgm:prSet presAssocID="{5EA6D39D-7AB1-7C46-ACC0-39A797F05AE4}" presName="LevelTwoTextNode" presStyleLbl="node2" presStyleIdx="1" presStyleCnt="3">
        <dgm:presLayoutVars>
          <dgm:chPref val="3"/>
        </dgm:presLayoutVars>
      </dgm:prSet>
      <dgm:spPr/>
    </dgm:pt>
    <dgm:pt modelId="{83A26095-4CB7-E540-9668-3AA86D46DFC1}" type="pres">
      <dgm:prSet presAssocID="{5EA6D39D-7AB1-7C46-ACC0-39A797F05AE4}" presName="level3hierChild" presStyleCnt="0"/>
      <dgm:spPr/>
    </dgm:pt>
    <dgm:pt modelId="{F0567194-6836-A249-A902-94F5F29416D9}" type="pres">
      <dgm:prSet presAssocID="{8EA71E4D-6486-FD43-B3A2-EBA2E49C01B7}" presName="conn2-1" presStyleLbl="parChTrans1D3" presStyleIdx="1" presStyleCnt="3"/>
      <dgm:spPr/>
    </dgm:pt>
    <dgm:pt modelId="{48487392-4E75-8D4E-A8AB-7ADA644A5151}" type="pres">
      <dgm:prSet presAssocID="{8EA71E4D-6486-FD43-B3A2-EBA2E49C01B7}" presName="connTx" presStyleLbl="parChTrans1D3" presStyleIdx="1" presStyleCnt="3"/>
      <dgm:spPr/>
    </dgm:pt>
    <dgm:pt modelId="{9F0CA6C8-5817-D24D-AE16-169F02B778CA}" type="pres">
      <dgm:prSet presAssocID="{839C6973-D22D-6D49-86B7-AF486B2D29AC}" presName="root2" presStyleCnt="0"/>
      <dgm:spPr/>
    </dgm:pt>
    <dgm:pt modelId="{82B556ED-02C6-A94D-B767-F43540F425C4}" type="pres">
      <dgm:prSet presAssocID="{839C6973-D22D-6D49-86B7-AF486B2D29AC}" presName="LevelTwoTextNode" presStyleLbl="node3" presStyleIdx="1" presStyleCnt="3">
        <dgm:presLayoutVars>
          <dgm:chPref val="3"/>
        </dgm:presLayoutVars>
      </dgm:prSet>
      <dgm:spPr/>
    </dgm:pt>
    <dgm:pt modelId="{DE72E97B-C651-6444-8771-054B3FBE45C1}" type="pres">
      <dgm:prSet presAssocID="{839C6973-D22D-6D49-86B7-AF486B2D29AC}" presName="level3hierChild" presStyleCnt="0"/>
      <dgm:spPr/>
    </dgm:pt>
    <dgm:pt modelId="{C861A83A-9E5B-E047-92C1-4EB56C2E3B89}" type="pres">
      <dgm:prSet presAssocID="{211038A5-DEBA-B140-885C-FF65CD975446}" presName="conn2-1" presStyleLbl="parChTrans1D2" presStyleIdx="2" presStyleCnt="3"/>
      <dgm:spPr/>
    </dgm:pt>
    <dgm:pt modelId="{A7013EFA-CC74-6C4E-A408-FC98ACAB56B5}" type="pres">
      <dgm:prSet presAssocID="{211038A5-DEBA-B140-885C-FF65CD975446}" presName="connTx" presStyleLbl="parChTrans1D2" presStyleIdx="2" presStyleCnt="3"/>
      <dgm:spPr/>
    </dgm:pt>
    <dgm:pt modelId="{7B313ED7-6E82-5F49-A412-B9C66324CB9B}" type="pres">
      <dgm:prSet presAssocID="{67020698-6EB9-B14C-BA3C-16350EACD2D3}" presName="root2" presStyleCnt="0"/>
      <dgm:spPr/>
    </dgm:pt>
    <dgm:pt modelId="{20C031A8-ABFB-A34D-94EB-FCE002C17BD3}" type="pres">
      <dgm:prSet presAssocID="{67020698-6EB9-B14C-BA3C-16350EACD2D3}" presName="LevelTwoTextNode" presStyleLbl="node2" presStyleIdx="2" presStyleCnt="3">
        <dgm:presLayoutVars>
          <dgm:chPref val="3"/>
        </dgm:presLayoutVars>
      </dgm:prSet>
      <dgm:spPr/>
    </dgm:pt>
    <dgm:pt modelId="{EEF55AF6-73E3-C249-9033-9329930DEB8C}" type="pres">
      <dgm:prSet presAssocID="{67020698-6EB9-B14C-BA3C-16350EACD2D3}" presName="level3hierChild" presStyleCnt="0"/>
      <dgm:spPr/>
    </dgm:pt>
    <dgm:pt modelId="{9BDD4694-7D53-1148-9F64-1CEEE48B0C2E}" type="pres">
      <dgm:prSet presAssocID="{0F94B8EB-B23C-2344-B896-E83549BE2EEA}" presName="conn2-1" presStyleLbl="parChTrans1D3" presStyleIdx="2" presStyleCnt="3"/>
      <dgm:spPr/>
    </dgm:pt>
    <dgm:pt modelId="{787C8A59-1F8A-754D-A786-4333900CA91E}" type="pres">
      <dgm:prSet presAssocID="{0F94B8EB-B23C-2344-B896-E83549BE2EEA}" presName="connTx" presStyleLbl="parChTrans1D3" presStyleIdx="2" presStyleCnt="3"/>
      <dgm:spPr/>
    </dgm:pt>
    <dgm:pt modelId="{7500702C-BA0C-1B4F-8AFC-58481213D812}" type="pres">
      <dgm:prSet presAssocID="{17B4D9B7-6D0C-DD41-A5F9-12839E180F7D}" presName="root2" presStyleCnt="0"/>
      <dgm:spPr/>
    </dgm:pt>
    <dgm:pt modelId="{E7DACB98-AE91-1548-A9AA-ADA62B7AACD2}" type="pres">
      <dgm:prSet presAssocID="{17B4D9B7-6D0C-DD41-A5F9-12839E180F7D}" presName="LevelTwoTextNode" presStyleLbl="node3" presStyleIdx="2" presStyleCnt="3">
        <dgm:presLayoutVars>
          <dgm:chPref val="3"/>
        </dgm:presLayoutVars>
      </dgm:prSet>
      <dgm:spPr/>
    </dgm:pt>
    <dgm:pt modelId="{FF976714-B995-2D41-A568-270FF3815116}" type="pres">
      <dgm:prSet presAssocID="{17B4D9B7-6D0C-DD41-A5F9-12839E180F7D}" presName="level3hierChild" presStyleCnt="0"/>
      <dgm:spPr/>
    </dgm:pt>
  </dgm:ptLst>
  <dgm:cxnLst>
    <dgm:cxn modelId="{BD28BC01-D323-ED44-BDD4-1772D044F042}" type="presOf" srcId="{0F94B8EB-B23C-2344-B896-E83549BE2EEA}" destId="{9BDD4694-7D53-1148-9F64-1CEEE48B0C2E}" srcOrd="0" destOrd="0" presId="urn:microsoft.com/office/officeart/2005/8/layout/hierarchy2"/>
    <dgm:cxn modelId="{AA592008-15F2-6942-9D1A-154220E0051B}" srcId="{11BF83D8-C59B-DD45-A0A5-54A583D77549}" destId="{FE9C3FCA-58C2-8548-8D4C-75C6E1031D96}" srcOrd="0" destOrd="0" parTransId="{3EA1283A-65D1-9F4E-AD49-1843BC473DAE}" sibTransId="{D1722E20-9DC8-5849-AD77-3EFAD80FBD6A}"/>
    <dgm:cxn modelId="{AF5BC51C-3E2D-274E-A3F6-009F0DA21A68}" type="presOf" srcId="{3EA1283A-65D1-9F4E-AD49-1843BC473DAE}" destId="{BD02C31C-4000-8940-98FF-93936A301A06}" srcOrd="1" destOrd="0" presId="urn:microsoft.com/office/officeart/2005/8/layout/hierarchy2"/>
    <dgm:cxn modelId="{D28E3922-D954-7A41-8F30-8DCB88D6564A}" srcId="{67020698-6EB9-B14C-BA3C-16350EACD2D3}" destId="{17B4D9B7-6D0C-DD41-A5F9-12839E180F7D}" srcOrd="0" destOrd="0" parTransId="{0F94B8EB-B23C-2344-B896-E83549BE2EEA}" sibTransId="{BFECB7AC-44E7-E24E-996B-BB112EE8B03B}"/>
    <dgm:cxn modelId="{D490EF3A-3098-9243-B542-1A91009B8857}" srcId="{FE9C3FCA-58C2-8548-8D4C-75C6E1031D96}" destId="{5EC6C801-230C-D445-99A8-E8BB4F1C8FFD}" srcOrd="0" destOrd="0" parTransId="{C0BB7A1D-21AB-554E-BDB6-C99F7C9C03BF}" sibTransId="{F67C0DFC-4B25-A646-B8DC-47B9D6212C11}"/>
    <dgm:cxn modelId="{64B1AC3E-A72F-F04B-B1D8-244D98614460}" type="presOf" srcId="{8EA71E4D-6486-FD43-B3A2-EBA2E49C01B7}" destId="{F0567194-6836-A249-A902-94F5F29416D9}" srcOrd="0" destOrd="0" presId="urn:microsoft.com/office/officeart/2005/8/layout/hierarchy2"/>
    <dgm:cxn modelId="{319D7F5B-33A4-3741-B6F1-25B540F61D44}" srcId="{CB6FD48F-8C01-8740-A207-4A66094B6E8B}" destId="{11BF83D8-C59B-DD45-A0A5-54A583D77549}" srcOrd="0" destOrd="0" parTransId="{1EC00CBF-8A2A-1E4E-BA0C-E35562CD7176}" sibTransId="{3A5C8EA3-9C20-0245-814B-AE37C1ACB5C2}"/>
    <dgm:cxn modelId="{BA2D6D5C-43CB-6E43-A0CD-D429918DAE82}" type="presOf" srcId="{8EA71E4D-6486-FD43-B3A2-EBA2E49C01B7}" destId="{48487392-4E75-8D4E-A8AB-7ADA644A5151}" srcOrd="1" destOrd="0" presId="urn:microsoft.com/office/officeart/2005/8/layout/hierarchy2"/>
    <dgm:cxn modelId="{AE04BB5C-D4D8-844D-BF94-69A1A9F90513}" type="presOf" srcId="{5EC6C801-230C-D445-99A8-E8BB4F1C8FFD}" destId="{275F5482-BA36-C448-8C57-5A24F03CC833}" srcOrd="0" destOrd="0" presId="urn:microsoft.com/office/officeart/2005/8/layout/hierarchy2"/>
    <dgm:cxn modelId="{AA8AA85F-A812-4542-AEC9-C98BF4749738}" type="presOf" srcId="{839C6973-D22D-6D49-86B7-AF486B2D29AC}" destId="{82B556ED-02C6-A94D-B767-F43540F425C4}" srcOrd="0" destOrd="0" presId="urn:microsoft.com/office/officeart/2005/8/layout/hierarchy2"/>
    <dgm:cxn modelId="{0DA9A960-435C-6E4A-A073-F63032F0445F}" type="presOf" srcId="{FE9C3FCA-58C2-8548-8D4C-75C6E1031D96}" destId="{022C0BCF-D305-B441-BDD7-A3B476A1D119}" srcOrd="0" destOrd="0" presId="urn:microsoft.com/office/officeart/2005/8/layout/hierarchy2"/>
    <dgm:cxn modelId="{E8B0DC60-1AA6-3642-B720-2E9913F6C007}" type="presOf" srcId="{17B4D9B7-6D0C-DD41-A5F9-12839E180F7D}" destId="{E7DACB98-AE91-1548-A9AA-ADA62B7AACD2}" srcOrd="0" destOrd="0" presId="urn:microsoft.com/office/officeart/2005/8/layout/hierarchy2"/>
    <dgm:cxn modelId="{30D01568-B287-1F44-9AEA-0122D14B009C}" srcId="{11BF83D8-C59B-DD45-A0A5-54A583D77549}" destId="{5EA6D39D-7AB1-7C46-ACC0-39A797F05AE4}" srcOrd="1" destOrd="0" parTransId="{5F09C008-037B-D847-B254-6DE2438ADA43}" sibTransId="{8F65DF20-8C19-1242-B031-742E91440D38}"/>
    <dgm:cxn modelId="{5070B66B-2FA6-4540-9F41-90240BC1A11A}" type="presOf" srcId="{67020698-6EB9-B14C-BA3C-16350EACD2D3}" destId="{20C031A8-ABFB-A34D-94EB-FCE002C17BD3}" srcOrd="0" destOrd="0" presId="urn:microsoft.com/office/officeart/2005/8/layout/hierarchy2"/>
    <dgm:cxn modelId="{CB96FE6B-DD6F-C449-A049-7C79571003D8}" srcId="{11BF83D8-C59B-DD45-A0A5-54A583D77549}" destId="{67020698-6EB9-B14C-BA3C-16350EACD2D3}" srcOrd="2" destOrd="0" parTransId="{211038A5-DEBA-B140-885C-FF65CD975446}" sibTransId="{75DE92D8-5532-2C40-BB21-F6B76930C602}"/>
    <dgm:cxn modelId="{6AF5FC85-9256-EE43-A544-74520A1B3680}" type="presOf" srcId="{CB6FD48F-8C01-8740-A207-4A66094B6E8B}" destId="{A44A70D4-4555-C040-9515-D3B987E208E3}" srcOrd="0" destOrd="0" presId="urn:microsoft.com/office/officeart/2005/8/layout/hierarchy2"/>
    <dgm:cxn modelId="{3308C089-6AE2-B440-981D-79DEBE9B9782}" type="presOf" srcId="{C0BB7A1D-21AB-554E-BDB6-C99F7C9C03BF}" destId="{8D262786-376D-F240-81BE-658FA829BCD6}" srcOrd="0" destOrd="0" presId="urn:microsoft.com/office/officeart/2005/8/layout/hierarchy2"/>
    <dgm:cxn modelId="{CB71E895-435A-7F44-93BD-B4159EAB663E}" type="presOf" srcId="{211038A5-DEBA-B140-885C-FF65CD975446}" destId="{C861A83A-9E5B-E047-92C1-4EB56C2E3B89}" srcOrd="0" destOrd="0" presId="urn:microsoft.com/office/officeart/2005/8/layout/hierarchy2"/>
    <dgm:cxn modelId="{E370A198-D236-354A-A7CD-88CD14ABD495}" type="presOf" srcId="{211038A5-DEBA-B140-885C-FF65CD975446}" destId="{A7013EFA-CC74-6C4E-A408-FC98ACAB56B5}" srcOrd="1" destOrd="0" presId="urn:microsoft.com/office/officeart/2005/8/layout/hierarchy2"/>
    <dgm:cxn modelId="{C05C359B-8D0B-4A44-AC2A-460DD105AD56}" srcId="{5EA6D39D-7AB1-7C46-ACC0-39A797F05AE4}" destId="{839C6973-D22D-6D49-86B7-AF486B2D29AC}" srcOrd="0" destOrd="0" parTransId="{8EA71E4D-6486-FD43-B3A2-EBA2E49C01B7}" sibTransId="{A3613A9F-1E31-2544-AC90-EEAFEAAC56AA}"/>
    <dgm:cxn modelId="{5E98BCA4-AAE7-0B44-B432-41F427595B66}" type="presOf" srcId="{11BF83D8-C59B-DD45-A0A5-54A583D77549}" destId="{ECCE006E-D4C6-B143-9712-377A462840CE}" srcOrd="0" destOrd="0" presId="urn:microsoft.com/office/officeart/2005/8/layout/hierarchy2"/>
    <dgm:cxn modelId="{89AEA7AE-A0F8-E646-9988-AEB02932D4C7}" type="presOf" srcId="{5F09C008-037B-D847-B254-6DE2438ADA43}" destId="{8ACA6443-D147-1940-965C-16116ED4695D}" srcOrd="0" destOrd="0" presId="urn:microsoft.com/office/officeart/2005/8/layout/hierarchy2"/>
    <dgm:cxn modelId="{5457CCC9-142E-6B42-BA6B-0896394A1CAE}" type="presOf" srcId="{3EA1283A-65D1-9F4E-AD49-1843BC473DAE}" destId="{78597329-17DD-D140-98B1-20CC8C81260D}" srcOrd="0" destOrd="0" presId="urn:microsoft.com/office/officeart/2005/8/layout/hierarchy2"/>
    <dgm:cxn modelId="{552F9EDC-9295-D644-8C8D-5C2F3B67F187}" type="presOf" srcId="{5F09C008-037B-D847-B254-6DE2438ADA43}" destId="{4BEDA01F-6211-D846-BA42-9B61777F5CAD}" srcOrd="1" destOrd="0" presId="urn:microsoft.com/office/officeart/2005/8/layout/hierarchy2"/>
    <dgm:cxn modelId="{BE26C7DC-7549-E540-90B0-55535B3956A2}" type="presOf" srcId="{5EA6D39D-7AB1-7C46-ACC0-39A797F05AE4}" destId="{8A25CE88-72F9-304E-AD1E-6D760BC07DDB}" srcOrd="0" destOrd="0" presId="urn:microsoft.com/office/officeart/2005/8/layout/hierarchy2"/>
    <dgm:cxn modelId="{079EDBE5-7C3B-7845-BEF1-418037CCDDF7}" type="presOf" srcId="{0F94B8EB-B23C-2344-B896-E83549BE2EEA}" destId="{787C8A59-1F8A-754D-A786-4333900CA91E}" srcOrd="1" destOrd="0" presId="urn:microsoft.com/office/officeart/2005/8/layout/hierarchy2"/>
    <dgm:cxn modelId="{A66DEDF1-5B4A-C149-AE68-30459F8AEB8C}" type="presOf" srcId="{C0BB7A1D-21AB-554E-BDB6-C99F7C9C03BF}" destId="{E54B52CD-8D70-0B4A-875F-02A138C1BDEC}" srcOrd="1" destOrd="0" presId="urn:microsoft.com/office/officeart/2005/8/layout/hierarchy2"/>
    <dgm:cxn modelId="{1C5342D6-F30D-CB44-AE66-C75E578DFA8E}" type="presParOf" srcId="{A44A70D4-4555-C040-9515-D3B987E208E3}" destId="{E50335CD-6169-9E46-9292-108A262ECE0C}" srcOrd="0" destOrd="0" presId="urn:microsoft.com/office/officeart/2005/8/layout/hierarchy2"/>
    <dgm:cxn modelId="{9D6D2AE3-7261-DE4F-90C8-69CE846F6EA5}" type="presParOf" srcId="{E50335CD-6169-9E46-9292-108A262ECE0C}" destId="{ECCE006E-D4C6-B143-9712-377A462840CE}" srcOrd="0" destOrd="0" presId="urn:microsoft.com/office/officeart/2005/8/layout/hierarchy2"/>
    <dgm:cxn modelId="{99CE6A02-B186-B248-AE9B-48546F65408C}" type="presParOf" srcId="{E50335CD-6169-9E46-9292-108A262ECE0C}" destId="{65FEEAC7-C64D-8F48-AC0C-5CCAD9BBFB80}" srcOrd="1" destOrd="0" presId="urn:microsoft.com/office/officeart/2005/8/layout/hierarchy2"/>
    <dgm:cxn modelId="{D62B1E6A-A25B-274C-91FE-B79E331D2E40}" type="presParOf" srcId="{65FEEAC7-C64D-8F48-AC0C-5CCAD9BBFB80}" destId="{78597329-17DD-D140-98B1-20CC8C81260D}" srcOrd="0" destOrd="0" presId="urn:microsoft.com/office/officeart/2005/8/layout/hierarchy2"/>
    <dgm:cxn modelId="{E15FD672-78B4-404A-BE1D-FAA4E9CB28B0}" type="presParOf" srcId="{78597329-17DD-D140-98B1-20CC8C81260D}" destId="{BD02C31C-4000-8940-98FF-93936A301A06}" srcOrd="0" destOrd="0" presId="urn:microsoft.com/office/officeart/2005/8/layout/hierarchy2"/>
    <dgm:cxn modelId="{21EC21B7-4FDA-F649-93EE-D119AC0F22DE}" type="presParOf" srcId="{65FEEAC7-C64D-8F48-AC0C-5CCAD9BBFB80}" destId="{EB8F813C-705E-9F4F-B038-251F7FAE9795}" srcOrd="1" destOrd="0" presId="urn:microsoft.com/office/officeart/2005/8/layout/hierarchy2"/>
    <dgm:cxn modelId="{39F27B60-792B-104E-84A7-F20969732FB8}" type="presParOf" srcId="{EB8F813C-705E-9F4F-B038-251F7FAE9795}" destId="{022C0BCF-D305-B441-BDD7-A3B476A1D119}" srcOrd="0" destOrd="0" presId="urn:microsoft.com/office/officeart/2005/8/layout/hierarchy2"/>
    <dgm:cxn modelId="{770559A3-BD4F-9A4D-B1A4-81542A4CD559}" type="presParOf" srcId="{EB8F813C-705E-9F4F-B038-251F7FAE9795}" destId="{A862288C-C36B-4148-A9DB-F0955F0C9129}" srcOrd="1" destOrd="0" presId="urn:microsoft.com/office/officeart/2005/8/layout/hierarchy2"/>
    <dgm:cxn modelId="{DCBA541D-785E-8F44-A73C-F20984C16737}" type="presParOf" srcId="{A862288C-C36B-4148-A9DB-F0955F0C9129}" destId="{8D262786-376D-F240-81BE-658FA829BCD6}" srcOrd="0" destOrd="0" presId="urn:microsoft.com/office/officeart/2005/8/layout/hierarchy2"/>
    <dgm:cxn modelId="{A5FC24A0-30AE-7441-AFBC-13C39E2C0CEB}" type="presParOf" srcId="{8D262786-376D-F240-81BE-658FA829BCD6}" destId="{E54B52CD-8D70-0B4A-875F-02A138C1BDEC}" srcOrd="0" destOrd="0" presId="urn:microsoft.com/office/officeart/2005/8/layout/hierarchy2"/>
    <dgm:cxn modelId="{3B8F57D4-7160-6448-B05F-FA18EE7714F6}" type="presParOf" srcId="{A862288C-C36B-4148-A9DB-F0955F0C9129}" destId="{F80B5E2D-DF2D-FA45-BD43-EC285004EB8B}" srcOrd="1" destOrd="0" presId="urn:microsoft.com/office/officeart/2005/8/layout/hierarchy2"/>
    <dgm:cxn modelId="{44AD78C6-0339-7948-99B3-4279FB1A7345}" type="presParOf" srcId="{F80B5E2D-DF2D-FA45-BD43-EC285004EB8B}" destId="{275F5482-BA36-C448-8C57-5A24F03CC833}" srcOrd="0" destOrd="0" presId="urn:microsoft.com/office/officeart/2005/8/layout/hierarchy2"/>
    <dgm:cxn modelId="{820CEC7A-8AA2-E247-AF06-CF4462E26722}" type="presParOf" srcId="{F80B5E2D-DF2D-FA45-BD43-EC285004EB8B}" destId="{2A027987-038D-2A42-A828-47A9D3ECFFDD}" srcOrd="1" destOrd="0" presId="urn:microsoft.com/office/officeart/2005/8/layout/hierarchy2"/>
    <dgm:cxn modelId="{FF0A824E-C44A-4445-8848-A2D7A77B7C0A}" type="presParOf" srcId="{65FEEAC7-C64D-8F48-AC0C-5CCAD9BBFB80}" destId="{8ACA6443-D147-1940-965C-16116ED4695D}" srcOrd="2" destOrd="0" presId="urn:microsoft.com/office/officeart/2005/8/layout/hierarchy2"/>
    <dgm:cxn modelId="{A738C5EA-0864-1D4B-B44F-2E3D5B7F59AF}" type="presParOf" srcId="{8ACA6443-D147-1940-965C-16116ED4695D}" destId="{4BEDA01F-6211-D846-BA42-9B61777F5CAD}" srcOrd="0" destOrd="0" presId="urn:microsoft.com/office/officeart/2005/8/layout/hierarchy2"/>
    <dgm:cxn modelId="{282C7B11-17C7-114A-BDD6-B426E461ECF3}" type="presParOf" srcId="{65FEEAC7-C64D-8F48-AC0C-5CCAD9BBFB80}" destId="{C745B979-F23D-8A48-83FB-B6C47507BA2B}" srcOrd="3" destOrd="0" presId="urn:microsoft.com/office/officeart/2005/8/layout/hierarchy2"/>
    <dgm:cxn modelId="{4FFFF663-D49F-5247-A593-9B64596719B2}" type="presParOf" srcId="{C745B979-F23D-8A48-83FB-B6C47507BA2B}" destId="{8A25CE88-72F9-304E-AD1E-6D760BC07DDB}" srcOrd="0" destOrd="0" presId="urn:microsoft.com/office/officeart/2005/8/layout/hierarchy2"/>
    <dgm:cxn modelId="{59257D1F-A402-1944-97F9-03D44D856D2A}" type="presParOf" srcId="{C745B979-F23D-8A48-83FB-B6C47507BA2B}" destId="{83A26095-4CB7-E540-9668-3AA86D46DFC1}" srcOrd="1" destOrd="0" presId="urn:microsoft.com/office/officeart/2005/8/layout/hierarchy2"/>
    <dgm:cxn modelId="{7D50D8DC-43E3-5B45-B5E0-0DBA2245300C}" type="presParOf" srcId="{83A26095-4CB7-E540-9668-3AA86D46DFC1}" destId="{F0567194-6836-A249-A902-94F5F29416D9}" srcOrd="0" destOrd="0" presId="urn:microsoft.com/office/officeart/2005/8/layout/hierarchy2"/>
    <dgm:cxn modelId="{5EC6860A-E6F1-C04A-B375-E401C5C8538B}" type="presParOf" srcId="{F0567194-6836-A249-A902-94F5F29416D9}" destId="{48487392-4E75-8D4E-A8AB-7ADA644A5151}" srcOrd="0" destOrd="0" presId="urn:microsoft.com/office/officeart/2005/8/layout/hierarchy2"/>
    <dgm:cxn modelId="{958821F7-288E-604E-81A7-16B5F9486AC7}" type="presParOf" srcId="{83A26095-4CB7-E540-9668-3AA86D46DFC1}" destId="{9F0CA6C8-5817-D24D-AE16-169F02B778CA}" srcOrd="1" destOrd="0" presId="urn:microsoft.com/office/officeart/2005/8/layout/hierarchy2"/>
    <dgm:cxn modelId="{59762FA8-664A-D04A-8600-98A5436EEF06}" type="presParOf" srcId="{9F0CA6C8-5817-D24D-AE16-169F02B778CA}" destId="{82B556ED-02C6-A94D-B767-F43540F425C4}" srcOrd="0" destOrd="0" presId="urn:microsoft.com/office/officeart/2005/8/layout/hierarchy2"/>
    <dgm:cxn modelId="{655DE851-19CE-6740-B53E-BDCFE5EA1661}" type="presParOf" srcId="{9F0CA6C8-5817-D24D-AE16-169F02B778CA}" destId="{DE72E97B-C651-6444-8771-054B3FBE45C1}" srcOrd="1" destOrd="0" presId="urn:microsoft.com/office/officeart/2005/8/layout/hierarchy2"/>
    <dgm:cxn modelId="{34A5E373-8B4E-514A-90ED-0CBA9379C755}" type="presParOf" srcId="{65FEEAC7-C64D-8F48-AC0C-5CCAD9BBFB80}" destId="{C861A83A-9E5B-E047-92C1-4EB56C2E3B89}" srcOrd="4" destOrd="0" presId="urn:microsoft.com/office/officeart/2005/8/layout/hierarchy2"/>
    <dgm:cxn modelId="{CED3F4CF-7594-E64F-8567-E17286832892}" type="presParOf" srcId="{C861A83A-9E5B-E047-92C1-4EB56C2E3B89}" destId="{A7013EFA-CC74-6C4E-A408-FC98ACAB56B5}" srcOrd="0" destOrd="0" presId="urn:microsoft.com/office/officeart/2005/8/layout/hierarchy2"/>
    <dgm:cxn modelId="{E12DE5B5-8F25-AF46-AC98-81030BC6DDAF}" type="presParOf" srcId="{65FEEAC7-C64D-8F48-AC0C-5CCAD9BBFB80}" destId="{7B313ED7-6E82-5F49-A412-B9C66324CB9B}" srcOrd="5" destOrd="0" presId="urn:microsoft.com/office/officeart/2005/8/layout/hierarchy2"/>
    <dgm:cxn modelId="{70B68B44-94CD-BC42-A7BD-9265D5ACD02C}" type="presParOf" srcId="{7B313ED7-6E82-5F49-A412-B9C66324CB9B}" destId="{20C031A8-ABFB-A34D-94EB-FCE002C17BD3}" srcOrd="0" destOrd="0" presId="urn:microsoft.com/office/officeart/2005/8/layout/hierarchy2"/>
    <dgm:cxn modelId="{4065FF5E-64C5-BA47-A56C-91259F364983}" type="presParOf" srcId="{7B313ED7-6E82-5F49-A412-B9C66324CB9B}" destId="{EEF55AF6-73E3-C249-9033-9329930DEB8C}" srcOrd="1" destOrd="0" presId="urn:microsoft.com/office/officeart/2005/8/layout/hierarchy2"/>
    <dgm:cxn modelId="{57723D49-E3F3-8045-BB1C-C305BFA31924}" type="presParOf" srcId="{EEF55AF6-73E3-C249-9033-9329930DEB8C}" destId="{9BDD4694-7D53-1148-9F64-1CEEE48B0C2E}" srcOrd="0" destOrd="0" presId="urn:microsoft.com/office/officeart/2005/8/layout/hierarchy2"/>
    <dgm:cxn modelId="{7323BA0B-9629-AB42-BE29-36C4720A8F64}" type="presParOf" srcId="{9BDD4694-7D53-1148-9F64-1CEEE48B0C2E}" destId="{787C8A59-1F8A-754D-A786-4333900CA91E}" srcOrd="0" destOrd="0" presId="urn:microsoft.com/office/officeart/2005/8/layout/hierarchy2"/>
    <dgm:cxn modelId="{07419240-444C-C146-96D5-78750651F03D}" type="presParOf" srcId="{EEF55AF6-73E3-C249-9033-9329930DEB8C}" destId="{7500702C-BA0C-1B4F-8AFC-58481213D812}" srcOrd="1" destOrd="0" presId="urn:microsoft.com/office/officeart/2005/8/layout/hierarchy2"/>
    <dgm:cxn modelId="{6B5DF5E1-7AAA-7A46-8A4D-EF19A56565AA}" type="presParOf" srcId="{7500702C-BA0C-1B4F-8AFC-58481213D812}" destId="{E7DACB98-AE91-1548-A9AA-ADA62B7AACD2}" srcOrd="0" destOrd="0" presId="urn:microsoft.com/office/officeart/2005/8/layout/hierarchy2"/>
    <dgm:cxn modelId="{F4D80493-906F-224E-9AA4-7EFA1B417115}" type="presParOf" srcId="{7500702C-BA0C-1B4F-8AFC-58481213D812}" destId="{FF976714-B995-2D41-A568-270FF3815116}"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CE006E-D4C6-B143-9712-377A462840CE}">
      <dsp:nvSpPr>
        <dsp:cNvPr id="0" name=""/>
        <dsp:cNvSpPr/>
      </dsp:nvSpPr>
      <dsp:spPr>
        <a:xfrm>
          <a:off x="5073" y="2198097"/>
          <a:ext cx="2271704" cy="1135852"/>
        </a:xfrm>
        <a:prstGeom prst="roundRect">
          <a:avLst>
            <a:gd name="adj" fmla="val 10000"/>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latin typeface="Verdana" panose="020B0604030504040204" pitchFamily="34" charset="0"/>
              <a:ea typeface="Verdana" panose="020B0604030504040204" pitchFamily="34" charset="0"/>
              <a:cs typeface="Verdana" panose="020B0604030504040204" pitchFamily="34" charset="0"/>
            </a:rPr>
            <a:t>Approach</a:t>
          </a:r>
        </a:p>
      </dsp:txBody>
      <dsp:txXfrm>
        <a:off x="38341" y="2231365"/>
        <a:ext cx="2205168" cy="1069316"/>
      </dsp:txXfrm>
    </dsp:sp>
    <dsp:sp modelId="{78597329-17DD-D140-98B1-20CC8C81260D}">
      <dsp:nvSpPr>
        <dsp:cNvPr id="0" name=""/>
        <dsp:cNvSpPr/>
      </dsp:nvSpPr>
      <dsp:spPr>
        <a:xfrm rot="18289469">
          <a:off x="1935515" y="2094429"/>
          <a:ext cx="1591207" cy="36958"/>
        </a:xfrm>
        <a:custGeom>
          <a:avLst/>
          <a:gdLst/>
          <a:ahLst/>
          <a:cxnLst/>
          <a:rect l="0" t="0" r="0" b="0"/>
          <a:pathLst>
            <a:path>
              <a:moveTo>
                <a:pt x="0" y="18479"/>
              </a:moveTo>
              <a:lnTo>
                <a:pt x="1591207" y="18479"/>
              </a:lnTo>
            </a:path>
          </a:pathLst>
        </a:custGeom>
        <a:no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Verdana" panose="020B0604030504040204" pitchFamily="34" charset="0"/>
            <a:ea typeface="Verdana" panose="020B0604030504040204" pitchFamily="34" charset="0"/>
            <a:cs typeface="Verdana" panose="020B0604030504040204" pitchFamily="34" charset="0"/>
          </a:endParaRPr>
        </a:p>
      </dsp:txBody>
      <dsp:txXfrm>
        <a:off x="2691339" y="2073128"/>
        <a:ext cx="79560" cy="79560"/>
      </dsp:txXfrm>
    </dsp:sp>
    <dsp:sp modelId="{022C0BCF-D305-B441-BDD7-A3B476A1D119}">
      <dsp:nvSpPr>
        <dsp:cNvPr id="0" name=""/>
        <dsp:cNvSpPr/>
      </dsp:nvSpPr>
      <dsp:spPr>
        <a:xfrm>
          <a:off x="3185460" y="891867"/>
          <a:ext cx="2271704" cy="1135852"/>
        </a:xfrm>
        <a:prstGeom prst="roundRect">
          <a:avLst>
            <a:gd name="adj" fmla="val 10000"/>
          </a:avLst>
        </a:prstGeom>
        <a:solidFill>
          <a:schemeClr val="accent1">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Verdana" panose="020B0604030504040204" pitchFamily="34" charset="0"/>
              <a:ea typeface="Verdana" panose="020B0604030504040204" pitchFamily="34" charset="0"/>
              <a:cs typeface="Verdana" panose="020B0604030504040204" pitchFamily="34" charset="0"/>
            </a:rPr>
            <a:t>Product Analysis</a:t>
          </a:r>
        </a:p>
      </dsp:txBody>
      <dsp:txXfrm>
        <a:off x="3218728" y="925135"/>
        <a:ext cx="2205168" cy="1069316"/>
      </dsp:txXfrm>
    </dsp:sp>
    <dsp:sp modelId="{8D262786-376D-F240-81BE-658FA829BCD6}">
      <dsp:nvSpPr>
        <dsp:cNvPr id="0" name=""/>
        <dsp:cNvSpPr/>
      </dsp:nvSpPr>
      <dsp:spPr>
        <a:xfrm>
          <a:off x="5457165" y="1441314"/>
          <a:ext cx="908681" cy="36958"/>
        </a:xfrm>
        <a:custGeom>
          <a:avLst/>
          <a:gdLst/>
          <a:ahLst/>
          <a:cxnLst/>
          <a:rect l="0" t="0" r="0" b="0"/>
          <a:pathLst>
            <a:path>
              <a:moveTo>
                <a:pt x="0" y="18479"/>
              </a:moveTo>
              <a:lnTo>
                <a:pt x="908681" y="18479"/>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Verdana" panose="020B0604030504040204" pitchFamily="34" charset="0"/>
            <a:ea typeface="Verdana" panose="020B0604030504040204" pitchFamily="34" charset="0"/>
            <a:cs typeface="Verdana" panose="020B0604030504040204" pitchFamily="34" charset="0"/>
          </a:endParaRPr>
        </a:p>
      </dsp:txBody>
      <dsp:txXfrm>
        <a:off x="5888789" y="1437076"/>
        <a:ext cx="45434" cy="45434"/>
      </dsp:txXfrm>
    </dsp:sp>
    <dsp:sp modelId="{275F5482-BA36-C448-8C57-5A24F03CC833}">
      <dsp:nvSpPr>
        <dsp:cNvPr id="0" name=""/>
        <dsp:cNvSpPr/>
      </dsp:nvSpPr>
      <dsp:spPr>
        <a:xfrm>
          <a:off x="6365847" y="891867"/>
          <a:ext cx="2271704" cy="1135852"/>
        </a:xfrm>
        <a:prstGeom prst="roundRect">
          <a:avLst>
            <a:gd name="adj" fmla="val 10000"/>
          </a:avLst>
        </a:prstGeom>
        <a:solidFill>
          <a:schemeClr val="accent1">
            <a:tint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Verdana" panose="020B0604030504040204" pitchFamily="34" charset="0"/>
              <a:ea typeface="Verdana" panose="020B0604030504040204" pitchFamily="34" charset="0"/>
              <a:cs typeface="Verdana" panose="020B0604030504040204" pitchFamily="34" charset="0"/>
            </a:rPr>
            <a:t>Identify profitable &amp; non-profitable products and its categories</a:t>
          </a:r>
        </a:p>
      </dsp:txBody>
      <dsp:txXfrm>
        <a:off x="6399115" y="925135"/>
        <a:ext cx="2205168" cy="1069316"/>
      </dsp:txXfrm>
    </dsp:sp>
    <dsp:sp modelId="{8ACA6443-D147-1940-965C-16116ED4695D}">
      <dsp:nvSpPr>
        <dsp:cNvPr id="0" name=""/>
        <dsp:cNvSpPr/>
      </dsp:nvSpPr>
      <dsp:spPr>
        <a:xfrm>
          <a:off x="2276778" y="2747544"/>
          <a:ext cx="908681" cy="36958"/>
        </a:xfrm>
        <a:custGeom>
          <a:avLst/>
          <a:gdLst/>
          <a:ahLst/>
          <a:cxnLst/>
          <a:rect l="0" t="0" r="0" b="0"/>
          <a:pathLst>
            <a:path>
              <a:moveTo>
                <a:pt x="0" y="18479"/>
              </a:moveTo>
              <a:lnTo>
                <a:pt x="908681" y="18479"/>
              </a:lnTo>
            </a:path>
          </a:pathLst>
        </a:custGeom>
        <a:no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Verdana" panose="020B0604030504040204" pitchFamily="34" charset="0"/>
            <a:ea typeface="Verdana" panose="020B0604030504040204" pitchFamily="34" charset="0"/>
            <a:cs typeface="Verdana" panose="020B0604030504040204" pitchFamily="34" charset="0"/>
          </a:endParaRPr>
        </a:p>
      </dsp:txBody>
      <dsp:txXfrm>
        <a:off x="2708402" y="2743306"/>
        <a:ext cx="45434" cy="45434"/>
      </dsp:txXfrm>
    </dsp:sp>
    <dsp:sp modelId="{8A25CE88-72F9-304E-AD1E-6D760BC07DDB}">
      <dsp:nvSpPr>
        <dsp:cNvPr id="0" name=""/>
        <dsp:cNvSpPr/>
      </dsp:nvSpPr>
      <dsp:spPr>
        <a:xfrm>
          <a:off x="3185460" y="2198097"/>
          <a:ext cx="2271704" cy="1135852"/>
        </a:xfrm>
        <a:prstGeom prst="roundRect">
          <a:avLst>
            <a:gd name="adj" fmla="val 10000"/>
          </a:avLst>
        </a:prstGeom>
        <a:solidFill>
          <a:schemeClr val="accent1">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Verdana" panose="020B0604030504040204" pitchFamily="34" charset="0"/>
              <a:ea typeface="Verdana" panose="020B0604030504040204" pitchFamily="34" charset="0"/>
              <a:cs typeface="Verdana" panose="020B0604030504040204" pitchFamily="34" charset="0"/>
            </a:rPr>
            <a:t>Segment Analysis</a:t>
          </a:r>
        </a:p>
      </dsp:txBody>
      <dsp:txXfrm>
        <a:off x="3218728" y="2231365"/>
        <a:ext cx="2205168" cy="1069316"/>
      </dsp:txXfrm>
    </dsp:sp>
    <dsp:sp modelId="{F0567194-6836-A249-A902-94F5F29416D9}">
      <dsp:nvSpPr>
        <dsp:cNvPr id="0" name=""/>
        <dsp:cNvSpPr/>
      </dsp:nvSpPr>
      <dsp:spPr>
        <a:xfrm>
          <a:off x="5457165" y="2747544"/>
          <a:ext cx="908681" cy="36958"/>
        </a:xfrm>
        <a:custGeom>
          <a:avLst/>
          <a:gdLst/>
          <a:ahLst/>
          <a:cxnLst/>
          <a:rect l="0" t="0" r="0" b="0"/>
          <a:pathLst>
            <a:path>
              <a:moveTo>
                <a:pt x="0" y="18479"/>
              </a:moveTo>
              <a:lnTo>
                <a:pt x="908681" y="18479"/>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Verdana" panose="020B0604030504040204" pitchFamily="34" charset="0"/>
            <a:ea typeface="Verdana" panose="020B0604030504040204" pitchFamily="34" charset="0"/>
            <a:cs typeface="Verdana" panose="020B0604030504040204" pitchFamily="34" charset="0"/>
          </a:endParaRPr>
        </a:p>
      </dsp:txBody>
      <dsp:txXfrm>
        <a:off x="5888789" y="2743306"/>
        <a:ext cx="45434" cy="45434"/>
      </dsp:txXfrm>
    </dsp:sp>
    <dsp:sp modelId="{82B556ED-02C6-A94D-B767-F43540F425C4}">
      <dsp:nvSpPr>
        <dsp:cNvPr id="0" name=""/>
        <dsp:cNvSpPr/>
      </dsp:nvSpPr>
      <dsp:spPr>
        <a:xfrm>
          <a:off x="6365847" y="2198097"/>
          <a:ext cx="2271704" cy="1135852"/>
        </a:xfrm>
        <a:prstGeom prst="roundRect">
          <a:avLst>
            <a:gd name="adj" fmla="val 10000"/>
          </a:avLst>
        </a:prstGeom>
        <a:solidFill>
          <a:schemeClr val="accent1">
            <a:tint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Verdana" panose="020B0604030504040204" pitchFamily="34" charset="0"/>
              <a:ea typeface="Verdana" panose="020B0604030504040204" pitchFamily="34" charset="0"/>
              <a:cs typeface="Verdana" panose="020B0604030504040204" pitchFamily="34" charset="0"/>
            </a:rPr>
            <a:t>Understanding who is buying the products</a:t>
          </a:r>
        </a:p>
      </dsp:txBody>
      <dsp:txXfrm>
        <a:off x="6399115" y="2231365"/>
        <a:ext cx="2205168" cy="1069316"/>
      </dsp:txXfrm>
    </dsp:sp>
    <dsp:sp modelId="{C861A83A-9E5B-E047-92C1-4EB56C2E3B89}">
      <dsp:nvSpPr>
        <dsp:cNvPr id="0" name=""/>
        <dsp:cNvSpPr/>
      </dsp:nvSpPr>
      <dsp:spPr>
        <a:xfrm rot="3310531">
          <a:off x="1935515" y="3400659"/>
          <a:ext cx="1591207" cy="36958"/>
        </a:xfrm>
        <a:custGeom>
          <a:avLst/>
          <a:gdLst/>
          <a:ahLst/>
          <a:cxnLst/>
          <a:rect l="0" t="0" r="0" b="0"/>
          <a:pathLst>
            <a:path>
              <a:moveTo>
                <a:pt x="0" y="18479"/>
              </a:moveTo>
              <a:lnTo>
                <a:pt x="1591207" y="18479"/>
              </a:lnTo>
            </a:path>
          </a:pathLst>
        </a:custGeom>
        <a:no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Verdana" panose="020B0604030504040204" pitchFamily="34" charset="0"/>
            <a:ea typeface="Verdana" panose="020B0604030504040204" pitchFamily="34" charset="0"/>
            <a:cs typeface="Verdana" panose="020B0604030504040204" pitchFamily="34" charset="0"/>
          </a:endParaRPr>
        </a:p>
      </dsp:txBody>
      <dsp:txXfrm>
        <a:off x="2691339" y="3379358"/>
        <a:ext cx="79560" cy="79560"/>
      </dsp:txXfrm>
    </dsp:sp>
    <dsp:sp modelId="{20C031A8-ABFB-A34D-94EB-FCE002C17BD3}">
      <dsp:nvSpPr>
        <dsp:cNvPr id="0" name=""/>
        <dsp:cNvSpPr/>
      </dsp:nvSpPr>
      <dsp:spPr>
        <a:xfrm>
          <a:off x="3185460" y="3504327"/>
          <a:ext cx="2271704" cy="1135852"/>
        </a:xfrm>
        <a:prstGeom prst="roundRect">
          <a:avLst>
            <a:gd name="adj" fmla="val 10000"/>
          </a:avLst>
        </a:prstGeom>
        <a:solidFill>
          <a:schemeClr val="accent1">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Verdana" panose="020B0604030504040204" pitchFamily="34" charset="0"/>
              <a:ea typeface="Verdana" panose="020B0604030504040204" pitchFamily="34" charset="0"/>
              <a:cs typeface="Verdana" panose="020B0604030504040204" pitchFamily="34" charset="0"/>
            </a:rPr>
            <a:t>Geographical Analysis</a:t>
          </a:r>
        </a:p>
      </dsp:txBody>
      <dsp:txXfrm>
        <a:off x="3218728" y="3537595"/>
        <a:ext cx="2205168" cy="1069316"/>
      </dsp:txXfrm>
    </dsp:sp>
    <dsp:sp modelId="{9BDD4694-7D53-1148-9F64-1CEEE48B0C2E}">
      <dsp:nvSpPr>
        <dsp:cNvPr id="0" name=""/>
        <dsp:cNvSpPr/>
      </dsp:nvSpPr>
      <dsp:spPr>
        <a:xfrm>
          <a:off x="5457165" y="4053774"/>
          <a:ext cx="908681" cy="36958"/>
        </a:xfrm>
        <a:custGeom>
          <a:avLst/>
          <a:gdLst/>
          <a:ahLst/>
          <a:cxnLst/>
          <a:rect l="0" t="0" r="0" b="0"/>
          <a:pathLst>
            <a:path>
              <a:moveTo>
                <a:pt x="0" y="18479"/>
              </a:moveTo>
              <a:lnTo>
                <a:pt x="908681" y="18479"/>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Verdana" panose="020B0604030504040204" pitchFamily="34" charset="0"/>
            <a:ea typeface="Verdana" panose="020B0604030504040204" pitchFamily="34" charset="0"/>
            <a:cs typeface="Verdana" panose="020B0604030504040204" pitchFamily="34" charset="0"/>
          </a:endParaRPr>
        </a:p>
      </dsp:txBody>
      <dsp:txXfrm>
        <a:off x="5888789" y="4049536"/>
        <a:ext cx="45434" cy="45434"/>
      </dsp:txXfrm>
    </dsp:sp>
    <dsp:sp modelId="{E7DACB98-AE91-1548-A9AA-ADA62B7AACD2}">
      <dsp:nvSpPr>
        <dsp:cNvPr id="0" name=""/>
        <dsp:cNvSpPr/>
      </dsp:nvSpPr>
      <dsp:spPr>
        <a:xfrm>
          <a:off x="6365847" y="3504327"/>
          <a:ext cx="2271704" cy="1135852"/>
        </a:xfrm>
        <a:prstGeom prst="roundRect">
          <a:avLst>
            <a:gd name="adj" fmla="val 10000"/>
          </a:avLst>
        </a:prstGeom>
        <a:solidFill>
          <a:schemeClr val="accent1">
            <a:tint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Verdana" panose="020B0604030504040204" pitchFamily="34" charset="0"/>
              <a:ea typeface="Verdana" panose="020B0604030504040204" pitchFamily="34" charset="0"/>
              <a:cs typeface="Verdana" panose="020B0604030504040204" pitchFamily="34" charset="0"/>
            </a:rPr>
            <a:t>Identify profitable &amp; non-profitable locations</a:t>
          </a:r>
        </a:p>
      </dsp:txBody>
      <dsp:txXfrm>
        <a:off x="6399115" y="3537595"/>
        <a:ext cx="2205168" cy="106931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6A96B4-7FB9-EE4C-A6C5-F3C879F5D4EE}" type="datetimeFigureOut">
              <a:rPr lang="en-US" smtClean="0"/>
              <a:t>1/31/23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C552CE-D429-F44F-AA07-19B8FCDDFF58}" type="slidenum">
              <a:rPr lang="en-US" smtClean="0"/>
              <a:t>‹#›</a:t>
            </a:fld>
            <a:endParaRPr lang="en-US"/>
          </a:p>
        </p:txBody>
      </p:sp>
    </p:spTree>
    <p:extLst>
      <p:ext uri="{BB962C8B-B14F-4D97-AF65-F5344CB8AC3E}">
        <p14:creationId xmlns:p14="http://schemas.microsoft.com/office/powerpoint/2010/main" val="3485997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sort of my approach to try to understand the areas of profitability within the company or areas that are hindering them from making profits.</a:t>
            </a:r>
          </a:p>
          <a:p>
            <a:endParaRPr lang="en-US" dirty="0"/>
          </a:p>
          <a:p>
            <a:r>
              <a:rPr lang="en-US" dirty="0"/>
              <a:t>I'd like to look into 3 main areas....</a:t>
            </a:r>
          </a:p>
          <a:p>
            <a:endParaRPr lang="en-US" dirty="0"/>
          </a:p>
          <a:p>
            <a:r>
              <a:rPr lang="en-US" dirty="0"/>
              <a:t>1. Product</a:t>
            </a:r>
          </a:p>
          <a:p>
            <a:r>
              <a:rPr lang="en-US" dirty="0"/>
              <a:t>-identify which products are profitable or not profitable</a:t>
            </a:r>
          </a:p>
          <a:p>
            <a:r>
              <a:rPr lang="en-US" dirty="0"/>
              <a:t>-understand products categories and its sub-categories</a:t>
            </a:r>
          </a:p>
          <a:p>
            <a:endParaRPr lang="en-US" dirty="0"/>
          </a:p>
          <a:p>
            <a:r>
              <a:rPr lang="en-US" dirty="0"/>
              <a:t>2. Customer Segments</a:t>
            </a:r>
          </a:p>
          <a:p>
            <a:r>
              <a:rPr lang="en-US" dirty="0"/>
              <a:t>-understand who's buying the products</a:t>
            </a:r>
          </a:p>
          <a:p>
            <a:r>
              <a:rPr lang="en-US" dirty="0"/>
              <a:t>-how are segments divided and which segments are driving revenue</a:t>
            </a:r>
          </a:p>
          <a:p>
            <a:endParaRPr lang="en-US" dirty="0"/>
          </a:p>
          <a:p>
            <a:r>
              <a:rPr lang="en-US" dirty="0"/>
              <a:t>3. Geo analysis</a:t>
            </a:r>
          </a:p>
          <a:p>
            <a:r>
              <a:rPr lang="en-US" dirty="0"/>
              <a:t>-see which states or regions that are profitable or not profitable</a:t>
            </a:r>
          </a:p>
        </p:txBody>
      </p:sp>
      <p:sp>
        <p:nvSpPr>
          <p:cNvPr id="4" name="Slide Number Placeholder 3"/>
          <p:cNvSpPr>
            <a:spLocks noGrp="1"/>
          </p:cNvSpPr>
          <p:nvPr>
            <p:ph type="sldNum" sz="quarter" idx="5"/>
          </p:nvPr>
        </p:nvSpPr>
        <p:spPr/>
        <p:txBody>
          <a:bodyPr/>
          <a:lstStyle/>
          <a:p>
            <a:fld id="{E6C552CE-D429-F44F-AA07-19B8FCDDFF58}" type="slidenum">
              <a:rPr lang="en-US" smtClean="0"/>
              <a:t>3</a:t>
            </a:fld>
            <a:endParaRPr lang="en-US"/>
          </a:p>
        </p:txBody>
      </p:sp>
    </p:spTree>
    <p:extLst>
      <p:ext uri="{BB962C8B-B14F-4D97-AF65-F5344CB8AC3E}">
        <p14:creationId xmlns:p14="http://schemas.microsoft.com/office/powerpoint/2010/main" val="1310006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sz="1200" b="0" kern="1200" dirty="0">
                <a:solidFill>
                  <a:schemeClr val="tx1"/>
                </a:solidFill>
                <a:effectLst/>
                <a:latin typeface="+mn-lt"/>
                <a:ea typeface="+mn-ea"/>
                <a:cs typeface="+mn-cs"/>
              </a:rPr>
              <a:t>Here we have an overview of our 3 main categories being sold, and the charts show the revenue and profits from each categories</a:t>
            </a:r>
          </a:p>
          <a:p>
            <a:endParaRPr lang="en-MY" sz="1200" b="0" kern="1200" dirty="0">
              <a:solidFill>
                <a:schemeClr val="tx1"/>
              </a:solidFill>
              <a:effectLst/>
              <a:latin typeface="+mn-lt"/>
              <a:ea typeface="+mn-ea"/>
              <a:cs typeface="+mn-cs"/>
            </a:endParaRPr>
          </a:p>
          <a:p>
            <a:r>
              <a:rPr lang="en-MY" sz="1200" b="0" kern="1200" dirty="0">
                <a:solidFill>
                  <a:schemeClr val="tx1"/>
                </a:solidFill>
                <a:effectLst/>
                <a:latin typeface="+mn-lt"/>
                <a:ea typeface="+mn-ea"/>
                <a:cs typeface="+mn-cs"/>
              </a:rPr>
              <a:t>- Sales are divided almost equally between product categories</a:t>
            </a:r>
          </a:p>
          <a:p>
            <a:r>
              <a:rPr lang="en-MY" sz="1200" b="0" kern="1200" dirty="0">
                <a:solidFill>
                  <a:schemeClr val="tx1"/>
                </a:solidFill>
                <a:effectLst/>
                <a:latin typeface="+mn-lt"/>
                <a:ea typeface="+mn-ea"/>
                <a:cs typeface="+mn-cs"/>
              </a:rPr>
              <a:t>- Total profit margin is 12.5%</a:t>
            </a:r>
          </a:p>
          <a:p>
            <a:r>
              <a:rPr lang="en-MY" sz="1200" b="0" kern="1200" dirty="0">
                <a:solidFill>
                  <a:schemeClr val="tx1"/>
                </a:solidFill>
                <a:effectLst/>
                <a:latin typeface="+mn-lt"/>
                <a:ea typeface="+mn-ea"/>
                <a:cs typeface="+mn-cs"/>
              </a:rPr>
              <a:t>- However, looking at each product category's share of profit, margins on Furniture is quite low in comparison to Office Supplies &amp; Technology</a:t>
            </a:r>
          </a:p>
          <a:p>
            <a:r>
              <a:rPr lang="en-MY" sz="1200" b="0" kern="1200" dirty="0">
                <a:solidFill>
                  <a:schemeClr val="tx1"/>
                </a:solidFill>
                <a:effectLst/>
                <a:latin typeface="+mn-lt"/>
                <a:ea typeface="+mn-ea"/>
                <a:cs typeface="+mn-cs"/>
              </a:rPr>
              <a:t>(Could be due to furniture being a long time purchase, you </a:t>
            </a:r>
            <a:r>
              <a:rPr lang="en-MY" sz="1200" b="0" kern="1200" dirty="0" err="1">
                <a:solidFill>
                  <a:schemeClr val="tx1"/>
                </a:solidFill>
                <a:effectLst/>
                <a:latin typeface="+mn-lt"/>
                <a:ea typeface="+mn-ea"/>
                <a:cs typeface="+mn-cs"/>
              </a:rPr>
              <a:t>dont</a:t>
            </a:r>
            <a:r>
              <a:rPr lang="en-MY" sz="1200" b="0" kern="1200" dirty="0">
                <a:solidFill>
                  <a:schemeClr val="tx1"/>
                </a:solidFill>
                <a:effectLst/>
                <a:latin typeface="+mn-lt"/>
                <a:ea typeface="+mn-ea"/>
                <a:cs typeface="+mn-cs"/>
              </a:rPr>
              <a:t> buy furniture often)</a:t>
            </a:r>
          </a:p>
          <a:p>
            <a:r>
              <a:rPr lang="en-MY" sz="1200" b="0" kern="1200" dirty="0">
                <a:solidFill>
                  <a:schemeClr val="tx1"/>
                </a:solidFill>
                <a:effectLst/>
                <a:latin typeface="+mn-lt"/>
                <a:ea typeface="+mn-ea"/>
                <a:cs typeface="+mn-cs"/>
              </a:rPr>
              <a:t>- Lets take a look at sub-categories and respective margins</a:t>
            </a:r>
          </a:p>
          <a:p>
            <a:endParaRPr lang="en-US" dirty="0"/>
          </a:p>
        </p:txBody>
      </p:sp>
      <p:sp>
        <p:nvSpPr>
          <p:cNvPr id="4" name="Slide Number Placeholder 3"/>
          <p:cNvSpPr>
            <a:spLocks noGrp="1"/>
          </p:cNvSpPr>
          <p:nvPr>
            <p:ph type="sldNum" sz="quarter" idx="5"/>
          </p:nvPr>
        </p:nvSpPr>
        <p:spPr/>
        <p:txBody>
          <a:bodyPr/>
          <a:lstStyle/>
          <a:p>
            <a:fld id="{E6C552CE-D429-F44F-AA07-19B8FCDDFF58}" type="slidenum">
              <a:rPr lang="en-US" smtClean="0"/>
              <a:t>4</a:t>
            </a:fld>
            <a:endParaRPr lang="en-US"/>
          </a:p>
        </p:txBody>
      </p:sp>
    </p:spTree>
    <p:extLst>
      <p:ext uri="{BB962C8B-B14F-4D97-AF65-F5344CB8AC3E}">
        <p14:creationId xmlns:p14="http://schemas.microsoft.com/office/powerpoint/2010/main" val="3868818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sz="1200" b="0" kern="1200" dirty="0">
                <a:solidFill>
                  <a:schemeClr val="tx1"/>
                </a:solidFill>
                <a:effectLst/>
                <a:latin typeface="+mn-lt"/>
                <a:ea typeface="+mn-ea"/>
                <a:cs typeface="+mn-cs"/>
              </a:rPr>
              <a:t>Here we have all the subcategories and its profit margins</a:t>
            </a:r>
          </a:p>
          <a:p>
            <a:endParaRPr lang="en-MY" sz="1200" b="0" kern="1200" dirty="0">
              <a:solidFill>
                <a:schemeClr val="tx1"/>
              </a:solidFill>
              <a:effectLst/>
              <a:latin typeface="+mn-lt"/>
              <a:ea typeface="+mn-ea"/>
              <a:cs typeface="+mn-cs"/>
            </a:endParaRPr>
          </a:p>
          <a:p>
            <a:r>
              <a:rPr lang="en-MY" sz="1200" b="0" kern="1200" dirty="0">
                <a:solidFill>
                  <a:schemeClr val="tx1"/>
                </a:solidFill>
                <a:effectLst/>
                <a:latin typeface="+mn-lt"/>
                <a:ea typeface="+mn-ea"/>
                <a:cs typeface="+mn-cs"/>
              </a:rPr>
              <a:t>From the chart, it shows that the company has a very high margins on a few of the sub-categories (in fact more than double the company's total margin) . These sub </a:t>
            </a:r>
            <a:r>
              <a:rPr lang="en-MY" sz="1200" b="0" kern="1200" dirty="0" err="1">
                <a:solidFill>
                  <a:schemeClr val="tx1"/>
                </a:solidFill>
                <a:effectLst/>
                <a:latin typeface="+mn-lt"/>
                <a:ea typeface="+mn-ea"/>
                <a:cs typeface="+mn-cs"/>
              </a:rPr>
              <a:t>categoeis</a:t>
            </a:r>
            <a:r>
              <a:rPr lang="en-MY" sz="1200" b="0" kern="1200" dirty="0">
                <a:solidFill>
                  <a:schemeClr val="tx1"/>
                </a:solidFill>
                <a:effectLst/>
                <a:latin typeface="+mn-lt"/>
                <a:ea typeface="+mn-ea"/>
                <a:cs typeface="+mn-cs"/>
              </a:rPr>
              <a:t> are mainly within Office Supplies and Technology's subcategories </a:t>
            </a:r>
          </a:p>
          <a:p>
            <a:endParaRPr lang="en-MY" sz="1200" b="0" kern="1200" dirty="0">
              <a:solidFill>
                <a:schemeClr val="tx1"/>
              </a:solidFill>
              <a:effectLst/>
              <a:latin typeface="+mn-lt"/>
              <a:ea typeface="+mn-ea"/>
              <a:cs typeface="+mn-cs"/>
            </a:endParaRPr>
          </a:p>
          <a:p>
            <a:r>
              <a:rPr lang="en-MY" sz="1200" b="0" kern="1200" dirty="0">
                <a:solidFill>
                  <a:schemeClr val="tx1"/>
                </a:solidFill>
                <a:effectLst/>
                <a:latin typeface="+mn-lt"/>
                <a:ea typeface="+mn-ea"/>
                <a:cs typeface="+mn-cs"/>
              </a:rPr>
              <a:t>We can also see that profit margins on the sub-categories within Furniture are very low. </a:t>
            </a:r>
          </a:p>
          <a:p>
            <a:r>
              <a:rPr lang="en-MY" sz="1200" b="0" kern="1200" dirty="0">
                <a:solidFill>
                  <a:schemeClr val="tx1"/>
                </a:solidFill>
                <a:effectLst/>
                <a:latin typeface="+mn-lt"/>
                <a:ea typeface="+mn-ea"/>
                <a:cs typeface="+mn-cs"/>
              </a:rPr>
              <a:t>Two of the sub-categories from Furniture are even being sold at a loss.</a:t>
            </a:r>
          </a:p>
          <a:p>
            <a:endParaRPr lang="en-MY" sz="1200" b="0" kern="1200" dirty="0">
              <a:solidFill>
                <a:schemeClr val="tx1"/>
              </a:solidFill>
              <a:effectLst/>
              <a:latin typeface="+mn-lt"/>
              <a:ea typeface="+mn-ea"/>
              <a:cs typeface="+mn-cs"/>
            </a:endParaRPr>
          </a:p>
          <a:p>
            <a:r>
              <a:rPr lang="en-MY" sz="1200" b="0" kern="1200" dirty="0">
                <a:solidFill>
                  <a:schemeClr val="tx1"/>
                </a:solidFill>
                <a:effectLst/>
                <a:latin typeface="+mn-lt"/>
                <a:ea typeface="+mn-ea"/>
                <a:cs typeface="+mn-cs"/>
              </a:rPr>
              <a:t>Given this, I </a:t>
            </a:r>
            <a:r>
              <a:rPr lang="en-MY" sz="1200" b="0" kern="1200" dirty="0" err="1">
                <a:solidFill>
                  <a:schemeClr val="tx1"/>
                </a:solidFill>
                <a:effectLst/>
                <a:latin typeface="+mn-lt"/>
                <a:ea typeface="+mn-ea"/>
                <a:cs typeface="+mn-cs"/>
              </a:rPr>
              <a:t>wanna</a:t>
            </a:r>
            <a:r>
              <a:rPr lang="en-MY" sz="1200" b="0" kern="1200" dirty="0">
                <a:solidFill>
                  <a:schemeClr val="tx1"/>
                </a:solidFill>
                <a:effectLst/>
                <a:latin typeface="+mn-lt"/>
                <a:ea typeface="+mn-ea"/>
                <a:cs typeface="+mn-cs"/>
              </a:rPr>
              <a:t> take a look at the three subcategories and are being sold at a loss to understand the reason behind this.</a:t>
            </a:r>
          </a:p>
          <a:p>
            <a:endParaRPr lang="en-US" dirty="0"/>
          </a:p>
        </p:txBody>
      </p:sp>
      <p:sp>
        <p:nvSpPr>
          <p:cNvPr id="4" name="Slide Number Placeholder 3"/>
          <p:cNvSpPr>
            <a:spLocks noGrp="1"/>
          </p:cNvSpPr>
          <p:nvPr>
            <p:ph type="sldNum" sz="quarter" idx="5"/>
          </p:nvPr>
        </p:nvSpPr>
        <p:spPr/>
        <p:txBody>
          <a:bodyPr/>
          <a:lstStyle/>
          <a:p>
            <a:fld id="{E6C552CE-D429-F44F-AA07-19B8FCDDFF58}" type="slidenum">
              <a:rPr lang="en-US" smtClean="0"/>
              <a:t>5</a:t>
            </a:fld>
            <a:endParaRPr lang="en-US"/>
          </a:p>
        </p:txBody>
      </p:sp>
    </p:spTree>
    <p:extLst>
      <p:ext uri="{BB962C8B-B14F-4D97-AF65-F5344CB8AC3E}">
        <p14:creationId xmlns:p14="http://schemas.microsoft.com/office/powerpoint/2010/main" val="3805381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sz="1200" b="0" kern="1200" dirty="0">
                <a:solidFill>
                  <a:schemeClr val="tx1"/>
                </a:solidFill>
                <a:effectLst/>
                <a:latin typeface="+mn-lt"/>
                <a:ea typeface="+mn-ea"/>
                <a:cs typeface="+mn-cs"/>
              </a:rPr>
              <a:t>So here we have the Top sub-categories with the highest profit margins</a:t>
            </a:r>
          </a:p>
          <a:p>
            <a:endParaRPr lang="en-MY" sz="1200" b="0" kern="1200" dirty="0">
              <a:solidFill>
                <a:schemeClr val="tx1"/>
              </a:solidFill>
              <a:effectLst/>
              <a:latin typeface="+mn-lt"/>
              <a:ea typeface="+mn-ea"/>
              <a:cs typeface="+mn-cs"/>
            </a:endParaRPr>
          </a:p>
          <a:p>
            <a:r>
              <a:rPr lang="en-MY" sz="1200" b="0" kern="1200" dirty="0">
                <a:solidFill>
                  <a:schemeClr val="tx1"/>
                </a:solidFill>
                <a:effectLst/>
                <a:latin typeface="+mn-lt"/>
                <a:ea typeface="+mn-ea"/>
                <a:cs typeface="+mn-cs"/>
              </a:rPr>
              <a:t>And we can see that the drop off in margins is quite big within Tables and Bookcases. Even the 15th highest margin item within Tables is actually being sold at a loss (out of 56 of it's items).</a:t>
            </a:r>
          </a:p>
          <a:p>
            <a:endParaRPr lang="en-MY" sz="1200" b="0" kern="1200" dirty="0">
              <a:solidFill>
                <a:schemeClr val="tx1"/>
              </a:solidFill>
              <a:effectLst/>
              <a:latin typeface="+mn-lt"/>
              <a:ea typeface="+mn-ea"/>
              <a:cs typeface="+mn-cs"/>
            </a:endParaRPr>
          </a:p>
          <a:p>
            <a:r>
              <a:rPr lang="en-MY" sz="1200" b="0" kern="1200" dirty="0">
                <a:solidFill>
                  <a:schemeClr val="tx1"/>
                </a:solidFill>
                <a:effectLst/>
                <a:latin typeface="+mn-lt"/>
                <a:ea typeface="+mn-ea"/>
                <a:cs typeface="+mn-cs"/>
              </a:rPr>
              <a:t>However, we see that Supplies here surprisingly, have a very high margin on many of it's items. Yet, the sub-category as a whole is sold at a loss. </a:t>
            </a:r>
          </a:p>
          <a:p>
            <a:endParaRPr lang="en-MY" sz="1200" b="0" kern="1200" dirty="0">
              <a:solidFill>
                <a:schemeClr val="tx1"/>
              </a:solidFill>
              <a:effectLst/>
              <a:latin typeface="+mn-lt"/>
              <a:ea typeface="+mn-ea"/>
              <a:cs typeface="+mn-cs"/>
            </a:endParaRPr>
          </a:p>
          <a:p>
            <a:r>
              <a:rPr lang="en-MY" sz="1200" b="0" kern="1200" dirty="0">
                <a:solidFill>
                  <a:schemeClr val="tx1"/>
                </a:solidFill>
                <a:effectLst/>
                <a:latin typeface="+mn-lt"/>
                <a:ea typeface="+mn-ea"/>
                <a:cs typeface="+mn-cs"/>
              </a:rPr>
              <a:t>And I believe the explanation for this is that the highest selling items (most revenue and impactful on category </a:t>
            </a:r>
            <a:r>
              <a:rPr lang="en-MY" sz="1200" b="0" kern="1200" dirty="0" err="1">
                <a:solidFill>
                  <a:schemeClr val="tx1"/>
                </a:solidFill>
                <a:effectLst/>
                <a:latin typeface="+mn-lt"/>
                <a:ea typeface="+mn-ea"/>
                <a:cs typeface="+mn-cs"/>
              </a:rPr>
              <a:t>proft</a:t>
            </a:r>
            <a:r>
              <a:rPr lang="en-MY" sz="1200" b="0" kern="1200" dirty="0">
                <a:solidFill>
                  <a:schemeClr val="tx1"/>
                </a:solidFill>
                <a:effectLst/>
                <a:latin typeface="+mn-lt"/>
                <a:ea typeface="+mn-ea"/>
                <a:cs typeface="+mn-cs"/>
              </a:rPr>
              <a:t>) are being sold at a loss, therefore bringing the margin down for the entire sub-category.</a:t>
            </a:r>
          </a:p>
          <a:p>
            <a:endParaRPr lang="en-MY" sz="1200" b="0" kern="1200" dirty="0">
              <a:solidFill>
                <a:schemeClr val="tx1"/>
              </a:solidFill>
              <a:effectLst/>
              <a:latin typeface="+mn-lt"/>
              <a:ea typeface="+mn-ea"/>
              <a:cs typeface="+mn-cs"/>
            </a:endParaRPr>
          </a:p>
          <a:p>
            <a:r>
              <a:rPr lang="en-MY" sz="1200" b="0" kern="1200" dirty="0">
                <a:solidFill>
                  <a:schemeClr val="tx1"/>
                </a:solidFill>
                <a:effectLst/>
                <a:latin typeface="+mn-lt"/>
                <a:ea typeface="+mn-ea"/>
                <a:cs typeface="+mn-cs"/>
              </a:rPr>
              <a:t>So, there are a number of products within Supplies, who have really high sales but are being sold at a negative profit, and </a:t>
            </a:r>
            <a:r>
              <a:rPr lang="en-MY" sz="1200" b="0" kern="1200" dirty="0" err="1">
                <a:solidFill>
                  <a:schemeClr val="tx1"/>
                </a:solidFill>
                <a:effectLst/>
                <a:latin typeface="+mn-lt"/>
                <a:ea typeface="+mn-ea"/>
                <a:cs typeface="+mn-cs"/>
              </a:rPr>
              <a:t>thats</a:t>
            </a:r>
            <a:r>
              <a:rPr lang="en-MY" sz="1200" b="0" kern="1200" dirty="0">
                <a:solidFill>
                  <a:schemeClr val="tx1"/>
                </a:solidFill>
                <a:effectLst/>
                <a:latin typeface="+mn-lt"/>
                <a:ea typeface="+mn-ea"/>
                <a:cs typeface="+mn-cs"/>
              </a:rPr>
              <a:t> not really ideal. And to prove this…..</a:t>
            </a:r>
          </a:p>
          <a:p>
            <a:endParaRPr lang="en-MY" sz="1200" b="0" kern="1200" dirty="0">
              <a:solidFill>
                <a:schemeClr val="tx1"/>
              </a:solidFill>
              <a:effectLst/>
              <a:latin typeface="+mn-lt"/>
              <a:ea typeface="+mn-ea"/>
              <a:cs typeface="+mn-cs"/>
            </a:endParaRPr>
          </a:p>
          <a:p>
            <a:endParaRPr lang="en-MY" sz="1200" b="0" kern="1200" dirty="0">
              <a:solidFill>
                <a:schemeClr val="tx1"/>
              </a:solidFill>
              <a:effectLst/>
              <a:latin typeface="+mn-lt"/>
              <a:ea typeface="+mn-ea"/>
              <a:cs typeface="+mn-cs"/>
            </a:endParaRPr>
          </a:p>
          <a:p>
            <a:endParaRPr lang="en-MY" sz="1200" b="0" kern="1200" dirty="0">
              <a:solidFill>
                <a:schemeClr val="tx1"/>
              </a:solidFill>
              <a:effectLst/>
              <a:latin typeface="+mn-lt"/>
              <a:ea typeface="+mn-ea"/>
              <a:cs typeface="+mn-cs"/>
            </a:endParaRPr>
          </a:p>
          <a:p>
            <a:br>
              <a:rPr lang="en-MY" sz="1200" b="0" kern="1200" dirty="0">
                <a:solidFill>
                  <a:schemeClr val="tx1"/>
                </a:solidFill>
                <a:effectLst/>
                <a:latin typeface="+mn-lt"/>
                <a:ea typeface="+mn-ea"/>
                <a:cs typeface="+mn-cs"/>
              </a:rPr>
            </a:br>
            <a:endParaRPr lang="en-MY"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6C552CE-D429-F44F-AA07-19B8FCDDFF58}" type="slidenum">
              <a:rPr lang="en-US" smtClean="0"/>
              <a:t>6</a:t>
            </a:fld>
            <a:endParaRPr lang="en-US"/>
          </a:p>
        </p:txBody>
      </p:sp>
    </p:spTree>
    <p:extLst>
      <p:ext uri="{BB962C8B-B14F-4D97-AF65-F5344CB8AC3E}">
        <p14:creationId xmlns:p14="http://schemas.microsoft.com/office/powerpoint/2010/main" val="565609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took a look at some of the items in Supplies that contribute to the highest number of sales, and we find that they are being sold at a lost. So, definitely overall it brings the entire profit margin of the whole sub category down. Which is not ideal</a:t>
            </a:r>
          </a:p>
          <a:p>
            <a:endParaRPr lang="en-US" dirty="0"/>
          </a:p>
          <a:p>
            <a:r>
              <a:rPr lang="en-US" dirty="0"/>
              <a:t>Next, I want to look into the customer segments.</a:t>
            </a:r>
          </a:p>
        </p:txBody>
      </p:sp>
      <p:sp>
        <p:nvSpPr>
          <p:cNvPr id="4" name="Slide Number Placeholder 3"/>
          <p:cNvSpPr>
            <a:spLocks noGrp="1"/>
          </p:cNvSpPr>
          <p:nvPr>
            <p:ph type="sldNum" sz="quarter" idx="5"/>
          </p:nvPr>
        </p:nvSpPr>
        <p:spPr/>
        <p:txBody>
          <a:bodyPr/>
          <a:lstStyle/>
          <a:p>
            <a:fld id="{E6C552CE-D429-F44F-AA07-19B8FCDDFF58}" type="slidenum">
              <a:rPr lang="en-US" smtClean="0"/>
              <a:t>7</a:t>
            </a:fld>
            <a:endParaRPr lang="en-US"/>
          </a:p>
        </p:txBody>
      </p:sp>
    </p:spTree>
    <p:extLst>
      <p:ext uri="{BB962C8B-B14F-4D97-AF65-F5344CB8AC3E}">
        <p14:creationId xmlns:p14="http://schemas.microsoft.com/office/powerpoint/2010/main" val="3083480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sz="1200" b="0" kern="1200" dirty="0">
                <a:solidFill>
                  <a:schemeClr val="tx1"/>
                </a:solidFill>
                <a:effectLst/>
                <a:latin typeface="+mn-lt"/>
                <a:ea typeface="+mn-ea"/>
                <a:cs typeface="+mn-cs"/>
              </a:rPr>
              <a:t>So here we have segments of the customers, its being divided between 3 main groups which are Consumer, Corporate and Home Office.</a:t>
            </a:r>
          </a:p>
          <a:p>
            <a:endParaRPr lang="en-MY" sz="1200" b="0" kern="1200" dirty="0">
              <a:solidFill>
                <a:schemeClr val="tx1"/>
              </a:solidFill>
              <a:effectLst/>
              <a:latin typeface="+mn-lt"/>
              <a:ea typeface="+mn-ea"/>
              <a:cs typeface="+mn-cs"/>
            </a:endParaRPr>
          </a:p>
          <a:p>
            <a:r>
              <a:rPr lang="en-MY" sz="1200" b="0" kern="1200" dirty="0">
                <a:solidFill>
                  <a:schemeClr val="tx1"/>
                </a:solidFill>
                <a:effectLst/>
                <a:latin typeface="+mn-lt"/>
                <a:ea typeface="+mn-ea"/>
                <a:cs typeface="+mn-cs"/>
              </a:rPr>
              <a:t>Looking at the segments for the Superstore it is apparent that the Consumer segment is contributing the most to sales.</a:t>
            </a:r>
          </a:p>
          <a:p>
            <a:endParaRPr lang="en-MY" sz="1200" b="0" kern="1200" dirty="0">
              <a:solidFill>
                <a:schemeClr val="tx1"/>
              </a:solidFill>
              <a:effectLst/>
              <a:latin typeface="+mn-lt"/>
              <a:ea typeface="+mn-ea"/>
              <a:cs typeface="+mn-cs"/>
            </a:endParaRPr>
          </a:p>
          <a:p>
            <a:r>
              <a:rPr lang="en-MY" sz="1200" b="0" kern="1200" dirty="0">
                <a:solidFill>
                  <a:schemeClr val="tx1"/>
                </a:solidFill>
                <a:effectLst/>
                <a:latin typeface="+mn-lt"/>
                <a:ea typeface="+mn-ea"/>
                <a:cs typeface="+mn-cs"/>
              </a:rPr>
              <a:t>However, the consumer segment has a bit lower profit margin than Corporate and Home Office. This is most likely due to the high volume of sales it's doing in Furniture, which we saw before has the lowest profit margin out of all the categories of products.</a:t>
            </a:r>
          </a:p>
          <a:p>
            <a:endParaRPr lang="en-MY" sz="1200" b="0" kern="1200" dirty="0">
              <a:solidFill>
                <a:schemeClr val="tx1"/>
              </a:solidFill>
              <a:effectLst/>
              <a:latin typeface="+mn-lt"/>
              <a:ea typeface="+mn-ea"/>
              <a:cs typeface="+mn-cs"/>
            </a:endParaRPr>
          </a:p>
          <a:p>
            <a:r>
              <a:rPr lang="en-MY" sz="1200" b="0" kern="1200" dirty="0">
                <a:solidFill>
                  <a:schemeClr val="tx1"/>
                </a:solidFill>
                <a:effectLst/>
                <a:latin typeface="+mn-lt"/>
                <a:ea typeface="+mn-ea"/>
                <a:cs typeface="+mn-cs"/>
              </a:rPr>
              <a:t>Next, we can see here a distribution of the main categories across different segments.</a:t>
            </a:r>
          </a:p>
          <a:p>
            <a:endParaRPr lang="en-MY" sz="1200" b="0" kern="1200" dirty="0">
              <a:solidFill>
                <a:schemeClr val="tx1"/>
              </a:solidFill>
              <a:effectLst/>
              <a:latin typeface="+mn-lt"/>
              <a:ea typeface="+mn-ea"/>
              <a:cs typeface="+mn-cs"/>
            </a:endParaRPr>
          </a:p>
          <a:p>
            <a:r>
              <a:rPr lang="en-MY" sz="1200" b="0" kern="1200" dirty="0">
                <a:solidFill>
                  <a:schemeClr val="tx1"/>
                </a:solidFill>
                <a:effectLst/>
                <a:latin typeface="+mn-lt"/>
                <a:ea typeface="+mn-ea"/>
                <a:cs typeface="+mn-cs"/>
              </a:rPr>
              <a:t>From here, we know that most of the sales for each segment is within Technology, which on average has a high profit margin.</a:t>
            </a:r>
          </a:p>
        </p:txBody>
      </p:sp>
      <p:sp>
        <p:nvSpPr>
          <p:cNvPr id="4" name="Slide Number Placeholder 3"/>
          <p:cNvSpPr>
            <a:spLocks noGrp="1"/>
          </p:cNvSpPr>
          <p:nvPr>
            <p:ph type="sldNum" sz="quarter" idx="5"/>
          </p:nvPr>
        </p:nvSpPr>
        <p:spPr/>
        <p:txBody>
          <a:bodyPr/>
          <a:lstStyle/>
          <a:p>
            <a:fld id="{E6C552CE-D429-F44F-AA07-19B8FCDDFF58}" type="slidenum">
              <a:rPr lang="en-US" smtClean="0"/>
              <a:t>8</a:t>
            </a:fld>
            <a:endParaRPr lang="en-US"/>
          </a:p>
        </p:txBody>
      </p:sp>
    </p:spTree>
    <p:extLst>
      <p:ext uri="{BB962C8B-B14F-4D97-AF65-F5344CB8AC3E}">
        <p14:creationId xmlns:p14="http://schemas.microsoft.com/office/powerpoint/2010/main" val="1182017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sz="1200" b="0" kern="1200" dirty="0">
                <a:solidFill>
                  <a:schemeClr val="tx1"/>
                </a:solidFill>
                <a:effectLst/>
                <a:latin typeface="+mn-lt"/>
                <a:ea typeface="+mn-ea"/>
                <a:cs typeface="+mn-cs"/>
              </a:rPr>
              <a:t>Here we have an overview of the revenue generated from top 10 states in the US.</a:t>
            </a:r>
          </a:p>
          <a:p>
            <a:endParaRPr lang="en-MY" sz="1200" b="0" kern="1200" dirty="0">
              <a:solidFill>
                <a:schemeClr val="tx1"/>
              </a:solidFill>
              <a:effectLst/>
              <a:latin typeface="+mn-lt"/>
              <a:ea typeface="+mn-ea"/>
              <a:cs typeface="+mn-cs"/>
            </a:endParaRPr>
          </a:p>
          <a:p>
            <a:r>
              <a:rPr lang="en-MY" sz="1200" b="0" kern="1200" dirty="0">
                <a:solidFill>
                  <a:schemeClr val="tx1"/>
                </a:solidFill>
                <a:effectLst/>
                <a:latin typeface="+mn-lt"/>
                <a:ea typeface="+mn-ea"/>
                <a:cs typeface="+mn-cs"/>
              </a:rPr>
              <a:t>We can clearly see that , California is sort of the dominant state. It has around 50% of the total revenue </a:t>
            </a:r>
          </a:p>
          <a:p>
            <a:endParaRPr lang="en-MY" sz="1200" b="0" kern="1200" dirty="0">
              <a:solidFill>
                <a:schemeClr val="tx1"/>
              </a:solidFill>
              <a:effectLst/>
              <a:latin typeface="+mn-lt"/>
              <a:ea typeface="+mn-ea"/>
              <a:cs typeface="+mn-cs"/>
            </a:endParaRPr>
          </a:p>
          <a:p>
            <a:endParaRPr lang="en-MY" sz="1200" b="0" kern="1200" dirty="0">
              <a:solidFill>
                <a:schemeClr val="tx1"/>
              </a:solidFill>
              <a:effectLst/>
              <a:latin typeface="+mn-lt"/>
              <a:ea typeface="+mn-ea"/>
              <a:cs typeface="+mn-cs"/>
            </a:endParaRPr>
          </a:p>
          <a:p>
            <a:r>
              <a:rPr lang="en-MY" sz="1200" b="0" kern="1200" dirty="0">
                <a:solidFill>
                  <a:schemeClr val="tx1"/>
                </a:solidFill>
                <a:effectLst/>
                <a:latin typeface="+mn-lt"/>
                <a:ea typeface="+mn-ea"/>
                <a:cs typeface="+mn-cs"/>
              </a:rPr>
              <a:t>However we also see that the drop of in sales between states is quite large as California has 50% more sales than New York (2nd highest by sales) and New York has 80% more sales than Texas (3rd highest by sales).</a:t>
            </a:r>
          </a:p>
          <a:p>
            <a:endParaRPr lang="en-MY" sz="1200" b="0" kern="1200" dirty="0">
              <a:solidFill>
                <a:schemeClr val="tx1"/>
              </a:solidFill>
              <a:effectLst/>
              <a:latin typeface="+mn-lt"/>
              <a:ea typeface="+mn-ea"/>
              <a:cs typeface="+mn-cs"/>
            </a:endParaRPr>
          </a:p>
          <a:p>
            <a:r>
              <a:rPr lang="en-MY" sz="1200" b="0" kern="1200" dirty="0">
                <a:solidFill>
                  <a:schemeClr val="tx1"/>
                </a:solidFill>
                <a:effectLst/>
                <a:latin typeface="+mn-lt"/>
                <a:ea typeface="+mn-ea"/>
                <a:cs typeface="+mn-cs"/>
              </a:rPr>
              <a:t>I believe that this company is reliant on keeping up the sales in these 3 geographical segments (out of all the 49 states they've been selling to). </a:t>
            </a:r>
          </a:p>
          <a:p>
            <a:endParaRPr lang="en-MY" sz="1200" b="0" kern="1200" dirty="0">
              <a:solidFill>
                <a:schemeClr val="tx1"/>
              </a:solidFill>
              <a:effectLst/>
              <a:latin typeface="+mn-lt"/>
              <a:ea typeface="+mn-ea"/>
              <a:cs typeface="+mn-cs"/>
            </a:endParaRPr>
          </a:p>
          <a:p>
            <a:r>
              <a:rPr lang="en-MY" sz="1200" b="0" kern="1200" dirty="0">
                <a:solidFill>
                  <a:schemeClr val="tx1"/>
                </a:solidFill>
                <a:effectLst/>
                <a:latin typeface="+mn-lt"/>
                <a:ea typeface="+mn-ea"/>
                <a:cs typeface="+mn-cs"/>
              </a:rPr>
              <a:t>And next, I want to see which states are profiting and which are not.</a:t>
            </a:r>
          </a:p>
          <a:p>
            <a:endParaRPr lang="en-US" dirty="0"/>
          </a:p>
        </p:txBody>
      </p:sp>
      <p:sp>
        <p:nvSpPr>
          <p:cNvPr id="4" name="Slide Number Placeholder 3"/>
          <p:cNvSpPr>
            <a:spLocks noGrp="1"/>
          </p:cNvSpPr>
          <p:nvPr>
            <p:ph type="sldNum" sz="quarter" idx="5"/>
          </p:nvPr>
        </p:nvSpPr>
        <p:spPr/>
        <p:txBody>
          <a:bodyPr/>
          <a:lstStyle/>
          <a:p>
            <a:fld id="{E6C552CE-D429-F44F-AA07-19B8FCDDFF58}" type="slidenum">
              <a:rPr lang="en-US" smtClean="0"/>
              <a:t>9</a:t>
            </a:fld>
            <a:endParaRPr lang="en-US"/>
          </a:p>
        </p:txBody>
      </p:sp>
    </p:spTree>
    <p:extLst>
      <p:ext uri="{BB962C8B-B14F-4D97-AF65-F5344CB8AC3E}">
        <p14:creationId xmlns:p14="http://schemas.microsoft.com/office/powerpoint/2010/main" val="1321505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we have a chart showing which states are operating at a loss , and which states are doing fine</a:t>
            </a:r>
          </a:p>
          <a:p>
            <a:endParaRPr lang="en-US" dirty="0"/>
          </a:p>
          <a:p>
            <a:r>
              <a:rPr lang="en-US" dirty="0"/>
              <a:t>It's </a:t>
            </a:r>
            <a:r>
              <a:rPr lang="en-US" dirty="0" err="1"/>
              <a:t>importnat</a:t>
            </a:r>
            <a:r>
              <a:rPr lang="en-US" dirty="0"/>
              <a:t> we take a look at states that are on aggregate are making a loss. </a:t>
            </a:r>
            <a:r>
              <a:rPr lang="en-MY" sz="1200" b="0" kern="1200" dirty="0">
                <a:solidFill>
                  <a:schemeClr val="tx1"/>
                </a:solidFill>
                <a:effectLst/>
                <a:latin typeface="+mn-lt"/>
                <a:ea typeface="+mn-ea"/>
                <a:cs typeface="+mn-cs"/>
              </a:rPr>
              <a:t>An important finding here is that some of the states where this company is making most of their sales is actually bringing down the profit that this company is making.</a:t>
            </a:r>
          </a:p>
          <a:p>
            <a:endParaRPr lang="en-MY" sz="1200" b="0" kern="1200" dirty="0">
              <a:solidFill>
                <a:schemeClr val="tx1"/>
              </a:solidFill>
              <a:effectLst/>
              <a:latin typeface="+mn-lt"/>
              <a:ea typeface="+mn-ea"/>
              <a:cs typeface="+mn-cs"/>
            </a:endParaRPr>
          </a:p>
          <a:p>
            <a:r>
              <a:rPr lang="en-MY" sz="1200" b="0" kern="1200" dirty="0">
                <a:solidFill>
                  <a:schemeClr val="tx1"/>
                </a:solidFill>
                <a:effectLst/>
                <a:latin typeface="+mn-lt"/>
                <a:ea typeface="+mn-ea"/>
                <a:cs typeface="+mn-cs"/>
              </a:rPr>
              <a:t>You </a:t>
            </a:r>
            <a:r>
              <a:rPr lang="en-MY" sz="1200" b="0" kern="1200" dirty="0" err="1">
                <a:solidFill>
                  <a:schemeClr val="tx1"/>
                </a:solidFill>
                <a:effectLst/>
                <a:latin typeface="+mn-lt"/>
                <a:ea typeface="+mn-ea"/>
                <a:cs typeface="+mn-cs"/>
              </a:rPr>
              <a:t>knowTexas</a:t>
            </a:r>
            <a:r>
              <a:rPr lang="en-MY" sz="1200" b="0" kern="1200" dirty="0">
                <a:solidFill>
                  <a:schemeClr val="tx1"/>
                </a:solidFill>
                <a:effectLst/>
                <a:latin typeface="+mn-lt"/>
                <a:ea typeface="+mn-ea"/>
                <a:cs typeface="+mn-cs"/>
              </a:rPr>
              <a:t> for instance, which is their 3rd highest segment in terms of sales, is actually contributing to more than 1/4 of the loss that the company is making on it's sales.</a:t>
            </a:r>
          </a:p>
          <a:p>
            <a:endParaRPr lang="en-US" dirty="0"/>
          </a:p>
        </p:txBody>
      </p:sp>
      <p:sp>
        <p:nvSpPr>
          <p:cNvPr id="4" name="Slide Number Placeholder 3"/>
          <p:cNvSpPr>
            <a:spLocks noGrp="1"/>
          </p:cNvSpPr>
          <p:nvPr>
            <p:ph type="sldNum" sz="quarter" idx="5"/>
          </p:nvPr>
        </p:nvSpPr>
        <p:spPr/>
        <p:txBody>
          <a:bodyPr/>
          <a:lstStyle/>
          <a:p>
            <a:fld id="{E6C552CE-D429-F44F-AA07-19B8FCDDFF58}" type="slidenum">
              <a:rPr lang="en-US" smtClean="0"/>
              <a:t>10</a:t>
            </a:fld>
            <a:endParaRPr lang="en-US"/>
          </a:p>
        </p:txBody>
      </p:sp>
    </p:spTree>
    <p:extLst>
      <p:ext uri="{BB962C8B-B14F-4D97-AF65-F5344CB8AC3E}">
        <p14:creationId xmlns:p14="http://schemas.microsoft.com/office/powerpoint/2010/main" val="1577544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Y" sz="1200" b="0" i="0" kern="1200" dirty="0">
                <a:solidFill>
                  <a:schemeClr val="tx1"/>
                </a:solidFill>
                <a:effectLst/>
                <a:latin typeface="+mn-lt"/>
                <a:ea typeface="+mn-ea"/>
                <a:cs typeface="+mn-cs"/>
              </a:rPr>
              <a:t>#Let me explain... Imagine for instance a fast food restaurant. Let's say McDonalds. Perhaps they have low margins (or even selling at a loss) on hamburgers, while they have very high margins on fries and soda.</a:t>
            </a:r>
            <a:br>
              <a:rPr lang="en-MY" sz="1200" b="0" i="0" kern="1200" dirty="0">
                <a:solidFill>
                  <a:schemeClr val="tx1"/>
                </a:solidFill>
                <a:effectLst/>
                <a:latin typeface="+mn-lt"/>
                <a:ea typeface="+mn-ea"/>
                <a:cs typeface="+mn-cs"/>
              </a:rPr>
            </a:br>
            <a:r>
              <a:rPr lang="en-MY" sz="1200" b="0" i="0" kern="1200" dirty="0">
                <a:solidFill>
                  <a:schemeClr val="tx1"/>
                </a:solidFill>
                <a:effectLst/>
                <a:latin typeface="+mn-lt"/>
                <a:ea typeface="+mn-ea"/>
                <a:cs typeface="+mn-cs"/>
              </a:rPr>
              <a:t>A majority of customers will get fries and soda with their hamburger, thus on aggregate the customer basket as a whole is being sold at a profit.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M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MY" sz="1200" b="0" i="0" kern="1200" dirty="0">
                <a:solidFill>
                  <a:schemeClr val="tx1"/>
                </a:solidFill>
                <a:effectLst/>
                <a:latin typeface="+mn-lt"/>
                <a:ea typeface="+mn-ea"/>
                <a:cs typeface="+mn-cs"/>
              </a:rPr>
              <a:t>From these 3 areas that we looked at, here is our key takeaways from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M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MY" sz="1200" b="0" i="0" kern="1200" dirty="0">
                <a:solidFill>
                  <a:schemeClr val="tx1"/>
                </a:solidFill>
                <a:effectLst/>
                <a:latin typeface="+mn-lt"/>
                <a:ea typeface="+mn-ea"/>
                <a:cs typeface="+mn-cs"/>
              </a:rPr>
              <a:t>Further improvements can be made, for example we could look at the competitive landscape and understand more about the competitors market share and whether or not they are profiting. Other than that, we could also monitor supply and demand for products and determine whether we should sell or not sell some of them.</a:t>
            </a:r>
          </a:p>
          <a:p>
            <a:endParaRPr lang="en-US" dirty="0"/>
          </a:p>
        </p:txBody>
      </p:sp>
      <p:sp>
        <p:nvSpPr>
          <p:cNvPr id="4" name="Slide Number Placeholder 3"/>
          <p:cNvSpPr>
            <a:spLocks noGrp="1"/>
          </p:cNvSpPr>
          <p:nvPr>
            <p:ph type="sldNum" sz="quarter" idx="5"/>
          </p:nvPr>
        </p:nvSpPr>
        <p:spPr/>
        <p:txBody>
          <a:bodyPr/>
          <a:lstStyle/>
          <a:p>
            <a:fld id="{E6C552CE-D429-F44F-AA07-19B8FCDDFF58}" type="slidenum">
              <a:rPr lang="en-US" smtClean="0"/>
              <a:t>11</a:t>
            </a:fld>
            <a:endParaRPr lang="en-US"/>
          </a:p>
        </p:txBody>
      </p:sp>
    </p:spTree>
    <p:extLst>
      <p:ext uri="{BB962C8B-B14F-4D97-AF65-F5344CB8AC3E}">
        <p14:creationId xmlns:p14="http://schemas.microsoft.com/office/powerpoint/2010/main" val="541576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AF387-CAC2-C540-B433-90E54D9592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628BE50-77BF-144F-948E-6566C68CC9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B3E2DAA-E03A-E143-A043-7E4FA0F42C3E}"/>
              </a:ext>
            </a:extLst>
          </p:cNvPr>
          <p:cNvSpPr>
            <a:spLocks noGrp="1"/>
          </p:cNvSpPr>
          <p:nvPr>
            <p:ph type="dt" sz="half" idx="10"/>
          </p:nvPr>
        </p:nvSpPr>
        <p:spPr/>
        <p:txBody>
          <a:bodyPr/>
          <a:lstStyle/>
          <a:p>
            <a:fld id="{C3EE2E5B-BF1B-0941-93EE-AEC8D741D738}" type="datetimeFigureOut">
              <a:rPr lang="en-US" smtClean="0"/>
              <a:t>1/31/23</a:t>
            </a:fld>
            <a:endParaRPr lang="en-US"/>
          </a:p>
        </p:txBody>
      </p:sp>
      <p:sp>
        <p:nvSpPr>
          <p:cNvPr id="5" name="Footer Placeholder 4">
            <a:extLst>
              <a:ext uri="{FF2B5EF4-FFF2-40B4-BE49-F238E27FC236}">
                <a16:creationId xmlns:a16="http://schemas.microsoft.com/office/drawing/2014/main" id="{C079B18A-F117-FA46-B264-969E2A6D75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067799-0410-3844-A3F2-69911E6EB6B9}"/>
              </a:ext>
            </a:extLst>
          </p:cNvPr>
          <p:cNvSpPr>
            <a:spLocks noGrp="1"/>
          </p:cNvSpPr>
          <p:nvPr>
            <p:ph type="sldNum" sz="quarter" idx="12"/>
          </p:nvPr>
        </p:nvSpPr>
        <p:spPr/>
        <p:txBody>
          <a:bodyPr/>
          <a:lstStyle/>
          <a:p>
            <a:fld id="{529BDEC9-1C1A-FB44-849E-F83E93E53D66}" type="slidenum">
              <a:rPr lang="en-US" smtClean="0"/>
              <a:t>‹#›</a:t>
            </a:fld>
            <a:endParaRPr lang="en-US"/>
          </a:p>
        </p:txBody>
      </p:sp>
    </p:spTree>
    <p:extLst>
      <p:ext uri="{BB962C8B-B14F-4D97-AF65-F5344CB8AC3E}">
        <p14:creationId xmlns:p14="http://schemas.microsoft.com/office/powerpoint/2010/main" val="3886721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8FDDE-35CB-D941-AC98-C011C5C4F9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721F0B-ED29-0540-B1A9-77EE30A040D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1687F8-AC79-B14F-BEB1-BB189B403D40}"/>
              </a:ext>
            </a:extLst>
          </p:cNvPr>
          <p:cNvSpPr>
            <a:spLocks noGrp="1"/>
          </p:cNvSpPr>
          <p:nvPr>
            <p:ph type="dt" sz="half" idx="10"/>
          </p:nvPr>
        </p:nvSpPr>
        <p:spPr/>
        <p:txBody>
          <a:bodyPr/>
          <a:lstStyle/>
          <a:p>
            <a:fld id="{C3EE2E5B-BF1B-0941-93EE-AEC8D741D738}" type="datetimeFigureOut">
              <a:rPr lang="en-US" smtClean="0"/>
              <a:t>1/31/23</a:t>
            </a:fld>
            <a:endParaRPr lang="en-US"/>
          </a:p>
        </p:txBody>
      </p:sp>
      <p:sp>
        <p:nvSpPr>
          <p:cNvPr id="5" name="Footer Placeholder 4">
            <a:extLst>
              <a:ext uri="{FF2B5EF4-FFF2-40B4-BE49-F238E27FC236}">
                <a16:creationId xmlns:a16="http://schemas.microsoft.com/office/drawing/2014/main" id="{7916E2ED-3DD5-3847-B1FD-670B23AF6D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D17644-ACF8-AC43-8734-F91DD940F99D}"/>
              </a:ext>
            </a:extLst>
          </p:cNvPr>
          <p:cNvSpPr>
            <a:spLocks noGrp="1"/>
          </p:cNvSpPr>
          <p:nvPr>
            <p:ph type="sldNum" sz="quarter" idx="12"/>
          </p:nvPr>
        </p:nvSpPr>
        <p:spPr/>
        <p:txBody>
          <a:bodyPr/>
          <a:lstStyle/>
          <a:p>
            <a:fld id="{529BDEC9-1C1A-FB44-849E-F83E93E53D66}" type="slidenum">
              <a:rPr lang="en-US" smtClean="0"/>
              <a:t>‹#›</a:t>
            </a:fld>
            <a:endParaRPr lang="en-US"/>
          </a:p>
        </p:txBody>
      </p:sp>
    </p:spTree>
    <p:extLst>
      <p:ext uri="{BB962C8B-B14F-4D97-AF65-F5344CB8AC3E}">
        <p14:creationId xmlns:p14="http://schemas.microsoft.com/office/powerpoint/2010/main" val="1782859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C2FE8A-CC89-A74E-BD2C-48F578BEE31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21B2F0-86F4-764B-BED6-14D498C8C8F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8664A9-9A6B-564D-AC76-D45341863924}"/>
              </a:ext>
            </a:extLst>
          </p:cNvPr>
          <p:cNvSpPr>
            <a:spLocks noGrp="1"/>
          </p:cNvSpPr>
          <p:nvPr>
            <p:ph type="dt" sz="half" idx="10"/>
          </p:nvPr>
        </p:nvSpPr>
        <p:spPr/>
        <p:txBody>
          <a:bodyPr/>
          <a:lstStyle/>
          <a:p>
            <a:fld id="{C3EE2E5B-BF1B-0941-93EE-AEC8D741D738}" type="datetimeFigureOut">
              <a:rPr lang="en-US" smtClean="0"/>
              <a:t>1/31/23</a:t>
            </a:fld>
            <a:endParaRPr lang="en-US"/>
          </a:p>
        </p:txBody>
      </p:sp>
      <p:sp>
        <p:nvSpPr>
          <p:cNvPr id="5" name="Footer Placeholder 4">
            <a:extLst>
              <a:ext uri="{FF2B5EF4-FFF2-40B4-BE49-F238E27FC236}">
                <a16:creationId xmlns:a16="http://schemas.microsoft.com/office/drawing/2014/main" id="{5FF80101-ED1D-8640-A565-2BFCF5536B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387285-D331-3A4D-BD1D-DC063AB96934}"/>
              </a:ext>
            </a:extLst>
          </p:cNvPr>
          <p:cNvSpPr>
            <a:spLocks noGrp="1"/>
          </p:cNvSpPr>
          <p:nvPr>
            <p:ph type="sldNum" sz="quarter" idx="12"/>
          </p:nvPr>
        </p:nvSpPr>
        <p:spPr/>
        <p:txBody>
          <a:bodyPr/>
          <a:lstStyle/>
          <a:p>
            <a:fld id="{529BDEC9-1C1A-FB44-849E-F83E93E53D66}" type="slidenum">
              <a:rPr lang="en-US" smtClean="0"/>
              <a:t>‹#›</a:t>
            </a:fld>
            <a:endParaRPr lang="en-US"/>
          </a:p>
        </p:txBody>
      </p:sp>
    </p:spTree>
    <p:extLst>
      <p:ext uri="{BB962C8B-B14F-4D97-AF65-F5344CB8AC3E}">
        <p14:creationId xmlns:p14="http://schemas.microsoft.com/office/powerpoint/2010/main" val="513914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3B1E3-D05E-BC40-BC39-9922A293E2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640E64-5B3B-AE43-8545-3E1E44CC43F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CB3367-4358-0E4C-B447-72B29970744F}"/>
              </a:ext>
            </a:extLst>
          </p:cNvPr>
          <p:cNvSpPr>
            <a:spLocks noGrp="1"/>
          </p:cNvSpPr>
          <p:nvPr>
            <p:ph type="dt" sz="half" idx="10"/>
          </p:nvPr>
        </p:nvSpPr>
        <p:spPr/>
        <p:txBody>
          <a:bodyPr/>
          <a:lstStyle/>
          <a:p>
            <a:fld id="{C3EE2E5B-BF1B-0941-93EE-AEC8D741D738}" type="datetimeFigureOut">
              <a:rPr lang="en-US" smtClean="0"/>
              <a:t>1/31/23</a:t>
            </a:fld>
            <a:endParaRPr lang="en-US"/>
          </a:p>
        </p:txBody>
      </p:sp>
      <p:sp>
        <p:nvSpPr>
          <p:cNvPr id="5" name="Footer Placeholder 4">
            <a:extLst>
              <a:ext uri="{FF2B5EF4-FFF2-40B4-BE49-F238E27FC236}">
                <a16:creationId xmlns:a16="http://schemas.microsoft.com/office/drawing/2014/main" id="{90FF919B-B33C-0B4E-BF4E-F7CE51E8D4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470965-C401-FB4D-A075-2B4F1D8E740B}"/>
              </a:ext>
            </a:extLst>
          </p:cNvPr>
          <p:cNvSpPr>
            <a:spLocks noGrp="1"/>
          </p:cNvSpPr>
          <p:nvPr>
            <p:ph type="sldNum" sz="quarter" idx="12"/>
          </p:nvPr>
        </p:nvSpPr>
        <p:spPr/>
        <p:txBody>
          <a:bodyPr/>
          <a:lstStyle/>
          <a:p>
            <a:fld id="{529BDEC9-1C1A-FB44-849E-F83E93E53D66}" type="slidenum">
              <a:rPr lang="en-US" smtClean="0"/>
              <a:t>‹#›</a:t>
            </a:fld>
            <a:endParaRPr lang="en-US"/>
          </a:p>
        </p:txBody>
      </p:sp>
    </p:spTree>
    <p:extLst>
      <p:ext uri="{BB962C8B-B14F-4D97-AF65-F5344CB8AC3E}">
        <p14:creationId xmlns:p14="http://schemas.microsoft.com/office/powerpoint/2010/main" val="2538159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EA986-A4AA-CB42-A5DB-3CA837D53C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198C6C4-21D8-674D-9A90-A30F86247B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875751C-B812-BD4F-AF54-4591E6F34B84}"/>
              </a:ext>
            </a:extLst>
          </p:cNvPr>
          <p:cNvSpPr>
            <a:spLocks noGrp="1"/>
          </p:cNvSpPr>
          <p:nvPr>
            <p:ph type="dt" sz="half" idx="10"/>
          </p:nvPr>
        </p:nvSpPr>
        <p:spPr/>
        <p:txBody>
          <a:bodyPr/>
          <a:lstStyle/>
          <a:p>
            <a:fld id="{C3EE2E5B-BF1B-0941-93EE-AEC8D741D738}" type="datetimeFigureOut">
              <a:rPr lang="en-US" smtClean="0"/>
              <a:t>1/31/23</a:t>
            </a:fld>
            <a:endParaRPr lang="en-US"/>
          </a:p>
        </p:txBody>
      </p:sp>
      <p:sp>
        <p:nvSpPr>
          <p:cNvPr id="5" name="Footer Placeholder 4">
            <a:extLst>
              <a:ext uri="{FF2B5EF4-FFF2-40B4-BE49-F238E27FC236}">
                <a16:creationId xmlns:a16="http://schemas.microsoft.com/office/drawing/2014/main" id="{37229BEF-6B15-C44C-9210-57A53B198D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437C24-E39C-6E40-98C7-41B0D4F82DB3}"/>
              </a:ext>
            </a:extLst>
          </p:cNvPr>
          <p:cNvSpPr>
            <a:spLocks noGrp="1"/>
          </p:cNvSpPr>
          <p:nvPr>
            <p:ph type="sldNum" sz="quarter" idx="12"/>
          </p:nvPr>
        </p:nvSpPr>
        <p:spPr/>
        <p:txBody>
          <a:bodyPr/>
          <a:lstStyle/>
          <a:p>
            <a:fld id="{529BDEC9-1C1A-FB44-849E-F83E93E53D66}" type="slidenum">
              <a:rPr lang="en-US" smtClean="0"/>
              <a:t>‹#›</a:t>
            </a:fld>
            <a:endParaRPr lang="en-US"/>
          </a:p>
        </p:txBody>
      </p:sp>
    </p:spTree>
    <p:extLst>
      <p:ext uri="{BB962C8B-B14F-4D97-AF65-F5344CB8AC3E}">
        <p14:creationId xmlns:p14="http://schemas.microsoft.com/office/powerpoint/2010/main" val="491429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AFF16-9664-3F4A-9110-CCE22B7AB8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CE9BAB-194A-574F-A3E6-E32C3127CA0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27000CE-614C-DE40-BB57-BEDF8D5F8B6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6B5E68-896E-5F48-B35F-C875485156B6}"/>
              </a:ext>
            </a:extLst>
          </p:cNvPr>
          <p:cNvSpPr>
            <a:spLocks noGrp="1"/>
          </p:cNvSpPr>
          <p:nvPr>
            <p:ph type="dt" sz="half" idx="10"/>
          </p:nvPr>
        </p:nvSpPr>
        <p:spPr/>
        <p:txBody>
          <a:bodyPr/>
          <a:lstStyle/>
          <a:p>
            <a:fld id="{C3EE2E5B-BF1B-0941-93EE-AEC8D741D738}" type="datetimeFigureOut">
              <a:rPr lang="en-US" smtClean="0"/>
              <a:t>1/31/23</a:t>
            </a:fld>
            <a:endParaRPr lang="en-US"/>
          </a:p>
        </p:txBody>
      </p:sp>
      <p:sp>
        <p:nvSpPr>
          <p:cNvPr id="6" name="Footer Placeholder 5">
            <a:extLst>
              <a:ext uri="{FF2B5EF4-FFF2-40B4-BE49-F238E27FC236}">
                <a16:creationId xmlns:a16="http://schemas.microsoft.com/office/drawing/2014/main" id="{3D53B8BC-633D-1146-BC44-BA93654542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51451D-FF4A-714B-8A3D-C4D3C101C23A}"/>
              </a:ext>
            </a:extLst>
          </p:cNvPr>
          <p:cNvSpPr>
            <a:spLocks noGrp="1"/>
          </p:cNvSpPr>
          <p:nvPr>
            <p:ph type="sldNum" sz="quarter" idx="12"/>
          </p:nvPr>
        </p:nvSpPr>
        <p:spPr/>
        <p:txBody>
          <a:bodyPr/>
          <a:lstStyle/>
          <a:p>
            <a:fld id="{529BDEC9-1C1A-FB44-849E-F83E93E53D66}" type="slidenum">
              <a:rPr lang="en-US" smtClean="0"/>
              <a:t>‹#›</a:t>
            </a:fld>
            <a:endParaRPr lang="en-US"/>
          </a:p>
        </p:txBody>
      </p:sp>
    </p:spTree>
    <p:extLst>
      <p:ext uri="{BB962C8B-B14F-4D97-AF65-F5344CB8AC3E}">
        <p14:creationId xmlns:p14="http://schemas.microsoft.com/office/powerpoint/2010/main" val="1898060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68807-72C1-184E-B6AF-A93046D858F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7751083-73F8-2343-90DA-FC934F0138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BA84B59-5F44-0147-BDDF-408A535267F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133C0E-7785-664E-A3A0-1FB25A07D0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FBA0CF5-C167-254C-AD51-EA93B35D402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949ABA7-E41C-7946-B897-36FDBFC7F313}"/>
              </a:ext>
            </a:extLst>
          </p:cNvPr>
          <p:cNvSpPr>
            <a:spLocks noGrp="1"/>
          </p:cNvSpPr>
          <p:nvPr>
            <p:ph type="dt" sz="half" idx="10"/>
          </p:nvPr>
        </p:nvSpPr>
        <p:spPr/>
        <p:txBody>
          <a:bodyPr/>
          <a:lstStyle/>
          <a:p>
            <a:fld id="{C3EE2E5B-BF1B-0941-93EE-AEC8D741D738}" type="datetimeFigureOut">
              <a:rPr lang="en-US" smtClean="0"/>
              <a:t>1/31/23</a:t>
            </a:fld>
            <a:endParaRPr lang="en-US"/>
          </a:p>
        </p:txBody>
      </p:sp>
      <p:sp>
        <p:nvSpPr>
          <p:cNvPr id="8" name="Footer Placeholder 7">
            <a:extLst>
              <a:ext uri="{FF2B5EF4-FFF2-40B4-BE49-F238E27FC236}">
                <a16:creationId xmlns:a16="http://schemas.microsoft.com/office/drawing/2014/main" id="{982D0895-6CB8-3047-B2B8-5B14F9A89C7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0332A7-DF67-C74D-8248-C600267B7E96}"/>
              </a:ext>
            </a:extLst>
          </p:cNvPr>
          <p:cNvSpPr>
            <a:spLocks noGrp="1"/>
          </p:cNvSpPr>
          <p:nvPr>
            <p:ph type="sldNum" sz="quarter" idx="12"/>
          </p:nvPr>
        </p:nvSpPr>
        <p:spPr/>
        <p:txBody>
          <a:bodyPr/>
          <a:lstStyle/>
          <a:p>
            <a:fld id="{529BDEC9-1C1A-FB44-849E-F83E93E53D66}" type="slidenum">
              <a:rPr lang="en-US" smtClean="0"/>
              <a:t>‹#›</a:t>
            </a:fld>
            <a:endParaRPr lang="en-US"/>
          </a:p>
        </p:txBody>
      </p:sp>
    </p:spTree>
    <p:extLst>
      <p:ext uri="{BB962C8B-B14F-4D97-AF65-F5344CB8AC3E}">
        <p14:creationId xmlns:p14="http://schemas.microsoft.com/office/powerpoint/2010/main" val="2927226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06355-FF11-D247-9B2B-F2B96F3004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C197BB-593B-F94C-B601-1CF82588830B}"/>
              </a:ext>
            </a:extLst>
          </p:cNvPr>
          <p:cNvSpPr>
            <a:spLocks noGrp="1"/>
          </p:cNvSpPr>
          <p:nvPr>
            <p:ph type="dt" sz="half" idx="10"/>
          </p:nvPr>
        </p:nvSpPr>
        <p:spPr/>
        <p:txBody>
          <a:bodyPr/>
          <a:lstStyle/>
          <a:p>
            <a:fld id="{C3EE2E5B-BF1B-0941-93EE-AEC8D741D738}" type="datetimeFigureOut">
              <a:rPr lang="en-US" smtClean="0"/>
              <a:t>1/31/23</a:t>
            </a:fld>
            <a:endParaRPr lang="en-US"/>
          </a:p>
        </p:txBody>
      </p:sp>
      <p:sp>
        <p:nvSpPr>
          <p:cNvPr id="4" name="Footer Placeholder 3">
            <a:extLst>
              <a:ext uri="{FF2B5EF4-FFF2-40B4-BE49-F238E27FC236}">
                <a16:creationId xmlns:a16="http://schemas.microsoft.com/office/drawing/2014/main" id="{32ACCFCF-9DA2-964A-9E01-BD5393D39E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A291018-0772-0146-AE56-0AEDBD60E4B0}"/>
              </a:ext>
            </a:extLst>
          </p:cNvPr>
          <p:cNvSpPr>
            <a:spLocks noGrp="1"/>
          </p:cNvSpPr>
          <p:nvPr>
            <p:ph type="sldNum" sz="quarter" idx="12"/>
          </p:nvPr>
        </p:nvSpPr>
        <p:spPr/>
        <p:txBody>
          <a:bodyPr/>
          <a:lstStyle/>
          <a:p>
            <a:fld id="{529BDEC9-1C1A-FB44-849E-F83E93E53D66}" type="slidenum">
              <a:rPr lang="en-US" smtClean="0"/>
              <a:t>‹#›</a:t>
            </a:fld>
            <a:endParaRPr lang="en-US"/>
          </a:p>
        </p:txBody>
      </p:sp>
    </p:spTree>
    <p:extLst>
      <p:ext uri="{BB962C8B-B14F-4D97-AF65-F5344CB8AC3E}">
        <p14:creationId xmlns:p14="http://schemas.microsoft.com/office/powerpoint/2010/main" val="2670180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B0349A-BE3D-9442-9E1A-F37ADD4E0107}"/>
              </a:ext>
            </a:extLst>
          </p:cNvPr>
          <p:cNvSpPr>
            <a:spLocks noGrp="1"/>
          </p:cNvSpPr>
          <p:nvPr>
            <p:ph type="dt" sz="half" idx="10"/>
          </p:nvPr>
        </p:nvSpPr>
        <p:spPr/>
        <p:txBody>
          <a:bodyPr/>
          <a:lstStyle/>
          <a:p>
            <a:fld id="{C3EE2E5B-BF1B-0941-93EE-AEC8D741D738}" type="datetimeFigureOut">
              <a:rPr lang="en-US" smtClean="0"/>
              <a:t>1/31/23</a:t>
            </a:fld>
            <a:endParaRPr lang="en-US"/>
          </a:p>
        </p:txBody>
      </p:sp>
      <p:sp>
        <p:nvSpPr>
          <p:cNvPr id="3" name="Footer Placeholder 2">
            <a:extLst>
              <a:ext uri="{FF2B5EF4-FFF2-40B4-BE49-F238E27FC236}">
                <a16:creationId xmlns:a16="http://schemas.microsoft.com/office/drawing/2014/main" id="{F2550D24-58ED-C64A-9346-3F625616EF0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04DA27-96AD-8746-978E-F8F2C192C952}"/>
              </a:ext>
            </a:extLst>
          </p:cNvPr>
          <p:cNvSpPr>
            <a:spLocks noGrp="1"/>
          </p:cNvSpPr>
          <p:nvPr>
            <p:ph type="sldNum" sz="quarter" idx="12"/>
          </p:nvPr>
        </p:nvSpPr>
        <p:spPr/>
        <p:txBody>
          <a:bodyPr/>
          <a:lstStyle/>
          <a:p>
            <a:fld id="{529BDEC9-1C1A-FB44-849E-F83E93E53D66}" type="slidenum">
              <a:rPr lang="en-US" smtClean="0"/>
              <a:t>‹#›</a:t>
            </a:fld>
            <a:endParaRPr lang="en-US"/>
          </a:p>
        </p:txBody>
      </p:sp>
    </p:spTree>
    <p:extLst>
      <p:ext uri="{BB962C8B-B14F-4D97-AF65-F5344CB8AC3E}">
        <p14:creationId xmlns:p14="http://schemas.microsoft.com/office/powerpoint/2010/main" val="1380183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D1A8D-291B-774A-9D1D-98EC7BD078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0299DA8-D5AB-8B4E-91CA-1409FB778A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7D272D-530B-A442-AEF8-EECA2EF439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C70E67A-0952-A34E-A2CD-42571CCA7E6D}"/>
              </a:ext>
            </a:extLst>
          </p:cNvPr>
          <p:cNvSpPr>
            <a:spLocks noGrp="1"/>
          </p:cNvSpPr>
          <p:nvPr>
            <p:ph type="dt" sz="half" idx="10"/>
          </p:nvPr>
        </p:nvSpPr>
        <p:spPr/>
        <p:txBody>
          <a:bodyPr/>
          <a:lstStyle/>
          <a:p>
            <a:fld id="{C3EE2E5B-BF1B-0941-93EE-AEC8D741D738}" type="datetimeFigureOut">
              <a:rPr lang="en-US" smtClean="0"/>
              <a:t>1/31/23</a:t>
            </a:fld>
            <a:endParaRPr lang="en-US"/>
          </a:p>
        </p:txBody>
      </p:sp>
      <p:sp>
        <p:nvSpPr>
          <p:cNvPr id="6" name="Footer Placeholder 5">
            <a:extLst>
              <a:ext uri="{FF2B5EF4-FFF2-40B4-BE49-F238E27FC236}">
                <a16:creationId xmlns:a16="http://schemas.microsoft.com/office/drawing/2014/main" id="{9407C837-7E4E-9246-B3F1-F76AE663E7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CBBF63-B395-4B4D-9EB3-03D6C3563718}"/>
              </a:ext>
            </a:extLst>
          </p:cNvPr>
          <p:cNvSpPr>
            <a:spLocks noGrp="1"/>
          </p:cNvSpPr>
          <p:nvPr>
            <p:ph type="sldNum" sz="quarter" idx="12"/>
          </p:nvPr>
        </p:nvSpPr>
        <p:spPr/>
        <p:txBody>
          <a:bodyPr/>
          <a:lstStyle/>
          <a:p>
            <a:fld id="{529BDEC9-1C1A-FB44-849E-F83E93E53D66}" type="slidenum">
              <a:rPr lang="en-US" smtClean="0"/>
              <a:t>‹#›</a:t>
            </a:fld>
            <a:endParaRPr lang="en-US"/>
          </a:p>
        </p:txBody>
      </p:sp>
    </p:spTree>
    <p:extLst>
      <p:ext uri="{BB962C8B-B14F-4D97-AF65-F5344CB8AC3E}">
        <p14:creationId xmlns:p14="http://schemas.microsoft.com/office/powerpoint/2010/main" val="863565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BBBCA-2DAA-BE44-81AE-72F1D79067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72DC0D-B23E-9B47-B533-29B7496FB4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94F2602-2A54-9044-835A-C29B3BA793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22A672F-DD8D-3547-BE3E-C3EA5AF61F11}"/>
              </a:ext>
            </a:extLst>
          </p:cNvPr>
          <p:cNvSpPr>
            <a:spLocks noGrp="1"/>
          </p:cNvSpPr>
          <p:nvPr>
            <p:ph type="dt" sz="half" idx="10"/>
          </p:nvPr>
        </p:nvSpPr>
        <p:spPr/>
        <p:txBody>
          <a:bodyPr/>
          <a:lstStyle/>
          <a:p>
            <a:fld id="{C3EE2E5B-BF1B-0941-93EE-AEC8D741D738}" type="datetimeFigureOut">
              <a:rPr lang="en-US" smtClean="0"/>
              <a:t>1/31/23</a:t>
            </a:fld>
            <a:endParaRPr lang="en-US"/>
          </a:p>
        </p:txBody>
      </p:sp>
      <p:sp>
        <p:nvSpPr>
          <p:cNvPr id="6" name="Footer Placeholder 5">
            <a:extLst>
              <a:ext uri="{FF2B5EF4-FFF2-40B4-BE49-F238E27FC236}">
                <a16:creationId xmlns:a16="http://schemas.microsoft.com/office/drawing/2014/main" id="{CDA6D009-9662-F945-B30F-5C2A1C7A40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2DF79C-9EE8-E148-85D6-62A3917F9628}"/>
              </a:ext>
            </a:extLst>
          </p:cNvPr>
          <p:cNvSpPr>
            <a:spLocks noGrp="1"/>
          </p:cNvSpPr>
          <p:nvPr>
            <p:ph type="sldNum" sz="quarter" idx="12"/>
          </p:nvPr>
        </p:nvSpPr>
        <p:spPr/>
        <p:txBody>
          <a:bodyPr/>
          <a:lstStyle/>
          <a:p>
            <a:fld id="{529BDEC9-1C1A-FB44-849E-F83E93E53D66}" type="slidenum">
              <a:rPr lang="en-US" smtClean="0"/>
              <a:t>‹#›</a:t>
            </a:fld>
            <a:endParaRPr lang="en-US"/>
          </a:p>
        </p:txBody>
      </p:sp>
    </p:spTree>
    <p:extLst>
      <p:ext uri="{BB962C8B-B14F-4D97-AF65-F5344CB8AC3E}">
        <p14:creationId xmlns:p14="http://schemas.microsoft.com/office/powerpoint/2010/main" val="3910870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B559F1-5F2B-8B47-980C-326D47FF5E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2FF65F-0581-EB48-9FD4-76D65232AA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8C0E89-25DA-2B4C-A65C-34FE4B51CC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EE2E5B-BF1B-0941-93EE-AEC8D741D738}" type="datetimeFigureOut">
              <a:rPr lang="en-US" smtClean="0"/>
              <a:t>1/31/23</a:t>
            </a:fld>
            <a:endParaRPr lang="en-US"/>
          </a:p>
        </p:txBody>
      </p:sp>
      <p:sp>
        <p:nvSpPr>
          <p:cNvPr id="5" name="Footer Placeholder 4">
            <a:extLst>
              <a:ext uri="{FF2B5EF4-FFF2-40B4-BE49-F238E27FC236}">
                <a16:creationId xmlns:a16="http://schemas.microsoft.com/office/drawing/2014/main" id="{9B24B9A6-316F-A043-B8F6-B056AB3FB2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A285AE0-5BFC-3047-B320-5CFE6A4D95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9BDEC9-1C1A-FB44-849E-F83E93E53D66}" type="slidenum">
              <a:rPr lang="en-US" smtClean="0"/>
              <a:t>‹#›</a:t>
            </a:fld>
            <a:endParaRPr lang="en-US"/>
          </a:p>
        </p:txBody>
      </p:sp>
    </p:spTree>
    <p:extLst>
      <p:ext uri="{BB962C8B-B14F-4D97-AF65-F5344CB8AC3E}">
        <p14:creationId xmlns:p14="http://schemas.microsoft.com/office/powerpoint/2010/main" val="14053486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C60E06-07E1-CC49-85EA-C25325258F8F}"/>
              </a:ext>
            </a:extLst>
          </p:cNvPr>
          <p:cNvPicPr>
            <a:picLocks noChangeAspect="1"/>
          </p:cNvPicPr>
          <p:nvPr/>
        </p:nvPicPr>
        <p:blipFill>
          <a:blip r:embed="rId2"/>
          <a:stretch>
            <a:fillRect/>
          </a:stretch>
        </p:blipFill>
        <p:spPr>
          <a:xfrm>
            <a:off x="209551" y="176892"/>
            <a:ext cx="11706224" cy="6515894"/>
          </a:xfrm>
          <a:prstGeom prst="rect">
            <a:avLst/>
          </a:prstGeom>
        </p:spPr>
      </p:pic>
      <p:sp>
        <p:nvSpPr>
          <p:cNvPr id="8" name="TextBox 7">
            <a:extLst>
              <a:ext uri="{FF2B5EF4-FFF2-40B4-BE49-F238E27FC236}">
                <a16:creationId xmlns:a16="http://schemas.microsoft.com/office/drawing/2014/main" id="{B09BF2A2-CB36-2D47-88F9-B9157EFBD787}"/>
              </a:ext>
            </a:extLst>
          </p:cNvPr>
          <p:cNvSpPr txBox="1"/>
          <p:nvPr/>
        </p:nvSpPr>
        <p:spPr>
          <a:xfrm>
            <a:off x="0" y="2773119"/>
            <a:ext cx="5114925" cy="1323439"/>
          </a:xfrm>
          <a:prstGeom prst="rect">
            <a:avLst/>
          </a:prstGeom>
          <a:solidFill>
            <a:schemeClr val="bg1"/>
          </a:solidFill>
        </p:spPr>
        <p:txBody>
          <a:bodyPr wrap="square" rtlCol="0">
            <a:spAutoFit/>
          </a:bodyPr>
          <a:lstStyle/>
          <a:p>
            <a:pPr algn="ctr"/>
            <a:r>
              <a:rPr lang="en-US" sz="4000" dirty="0">
                <a:solidFill>
                  <a:schemeClr val="accent1"/>
                </a:solidFill>
                <a:latin typeface="Verdana" panose="020B0604030504040204" pitchFamily="34" charset="0"/>
                <a:ea typeface="Verdana" panose="020B0604030504040204" pitchFamily="34" charset="0"/>
                <a:cs typeface="Verdana" panose="020B0604030504040204" pitchFamily="34" charset="0"/>
              </a:rPr>
              <a:t>Superstore Sales </a:t>
            </a:r>
          </a:p>
          <a:p>
            <a:pPr algn="ctr"/>
            <a:r>
              <a:rPr lang="en-US" sz="4000" dirty="0">
                <a:solidFill>
                  <a:schemeClr val="accent1"/>
                </a:solidFill>
                <a:latin typeface="Verdana" panose="020B0604030504040204" pitchFamily="34" charset="0"/>
                <a:ea typeface="Verdana" panose="020B0604030504040204" pitchFamily="34" charset="0"/>
                <a:cs typeface="Verdana" panose="020B0604030504040204" pitchFamily="34" charset="0"/>
              </a:rPr>
              <a:t>Analysis</a:t>
            </a:r>
          </a:p>
        </p:txBody>
      </p:sp>
    </p:spTree>
    <p:extLst>
      <p:ext uri="{BB962C8B-B14F-4D97-AF65-F5344CB8AC3E}">
        <p14:creationId xmlns:p14="http://schemas.microsoft.com/office/powerpoint/2010/main" val="43113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3A57B9-1020-7347-9317-A8E906DE2E26}"/>
              </a:ext>
            </a:extLst>
          </p:cNvPr>
          <p:cNvSpPr txBox="1"/>
          <p:nvPr/>
        </p:nvSpPr>
        <p:spPr>
          <a:xfrm>
            <a:off x="171451" y="171449"/>
            <a:ext cx="11844337" cy="6529387"/>
          </a:xfrm>
          <a:prstGeom prst="rect">
            <a:avLst/>
          </a:prstGeom>
          <a:solidFill>
            <a:schemeClr val="bg1"/>
          </a:solidFill>
        </p:spPr>
        <p:txBody>
          <a:bodyPr wrap="square" rtlCol="0">
            <a:spAutoFit/>
          </a:bodyPr>
          <a:lstStyle/>
          <a:p>
            <a:endParaRPr lang="en-US" dirty="0"/>
          </a:p>
        </p:txBody>
      </p:sp>
      <p:pic>
        <p:nvPicPr>
          <p:cNvPr id="6" name="Picture 5">
            <a:extLst>
              <a:ext uri="{FF2B5EF4-FFF2-40B4-BE49-F238E27FC236}">
                <a16:creationId xmlns:a16="http://schemas.microsoft.com/office/drawing/2014/main" id="{64726C1A-31D2-9646-9A05-A3ABFBBF2575}"/>
              </a:ext>
            </a:extLst>
          </p:cNvPr>
          <p:cNvPicPr>
            <a:picLocks noChangeAspect="1"/>
          </p:cNvPicPr>
          <p:nvPr/>
        </p:nvPicPr>
        <p:blipFill>
          <a:blip r:embed="rId3"/>
          <a:stretch>
            <a:fillRect/>
          </a:stretch>
        </p:blipFill>
        <p:spPr>
          <a:xfrm>
            <a:off x="2731519" y="805411"/>
            <a:ext cx="6724200" cy="5818114"/>
          </a:xfrm>
          <a:prstGeom prst="rect">
            <a:avLst/>
          </a:prstGeom>
        </p:spPr>
      </p:pic>
      <p:sp>
        <p:nvSpPr>
          <p:cNvPr id="7" name="TextBox 6">
            <a:extLst>
              <a:ext uri="{FF2B5EF4-FFF2-40B4-BE49-F238E27FC236}">
                <a16:creationId xmlns:a16="http://schemas.microsoft.com/office/drawing/2014/main" id="{9BA26BDF-4D5E-6147-8B2B-1957093AFD79}"/>
              </a:ext>
            </a:extLst>
          </p:cNvPr>
          <p:cNvSpPr txBox="1"/>
          <p:nvPr/>
        </p:nvSpPr>
        <p:spPr>
          <a:xfrm>
            <a:off x="586409" y="288375"/>
            <a:ext cx="7563678" cy="400110"/>
          </a:xfrm>
          <a:prstGeom prst="rect">
            <a:avLst/>
          </a:prstGeom>
          <a:noFill/>
        </p:spPr>
        <p:txBody>
          <a:bodyPr wrap="square" rtlCol="0">
            <a:spAutoFit/>
          </a:bodyPr>
          <a:lstStyle/>
          <a:p>
            <a:r>
              <a:rPr lang="en-US" sz="2000" b="1" dirty="0">
                <a:latin typeface="Verdana" panose="020B0604030504040204" pitchFamily="34" charset="0"/>
                <a:ea typeface="Verdana" panose="020B0604030504040204" pitchFamily="34" charset="0"/>
                <a:cs typeface="Verdana" panose="020B0604030504040204" pitchFamily="34" charset="0"/>
              </a:rPr>
              <a:t>Which states are making a profit or making a loss?</a:t>
            </a:r>
          </a:p>
        </p:txBody>
      </p:sp>
      <p:sp>
        <p:nvSpPr>
          <p:cNvPr id="9" name="TextBox 8">
            <a:extLst>
              <a:ext uri="{FF2B5EF4-FFF2-40B4-BE49-F238E27FC236}">
                <a16:creationId xmlns:a16="http://schemas.microsoft.com/office/drawing/2014/main" id="{05888839-BE83-444A-BA6C-9697CD33AD77}"/>
              </a:ext>
            </a:extLst>
          </p:cNvPr>
          <p:cNvSpPr txBox="1"/>
          <p:nvPr/>
        </p:nvSpPr>
        <p:spPr>
          <a:xfrm>
            <a:off x="273326" y="1791607"/>
            <a:ext cx="2067339" cy="738664"/>
          </a:xfrm>
          <a:prstGeom prst="rect">
            <a:avLst/>
          </a:prstGeom>
          <a:noFill/>
        </p:spPr>
        <p:txBody>
          <a:bodyPr wrap="square" rtlCol="0">
            <a:spAutoFit/>
          </a:bodyPr>
          <a:lstStyle/>
          <a:p>
            <a:r>
              <a:rPr lang="en-US" sz="1050" dirty="0">
                <a:latin typeface="Verdana" panose="020B0604030504040204" pitchFamily="34" charset="0"/>
                <a:ea typeface="Verdana" panose="020B0604030504040204" pitchFamily="34" charset="0"/>
                <a:cs typeface="Verdana" panose="020B0604030504040204" pitchFamily="34" charset="0"/>
              </a:rPr>
              <a:t>Texas contributing a ¼ of the loss on profits, despite being third highest segment in terms of sales</a:t>
            </a:r>
          </a:p>
        </p:txBody>
      </p:sp>
      <p:cxnSp>
        <p:nvCxnSpPr>
          <p:cNvPr id="11" name="Straight Arrow Connector 10">
            <a:extLst>
              <a:ext uri="{FF2B5EF4-FFF2-40B4-BE49-F238E27FC236}">
                <a16:creationId xmlns:a16="http://schemas.microsoft.com/office/drawing/2014/main" id="{97E0A6B3-7EAD-664B-9C74-CE41051C6F4E}"/>
              </a:ext>
            </a:extLst>
          </p:cNvPr>
          <p:cNvCxnSpPr/>
          <p:nvPr/>
        </p:nvCxnSpPr>
        <p:spPr>
          <a:xfrm flipV="1">
            <a:off x="1689652" y="1272209"/>
            <a:ext cx="1302026" cy="4373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193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71B730-2BF0-AB4E-9A22-CB80951E7A45}"/>
              </a:ext>
            </a:extLst>
          </p:cNvPr>
          <p:cNvSpPr txBox="1"/>
          <p:nvPr/>
        </p:nvSpPr>
        <p:spPr>
          <a:xfrm>
            <a:off x="171451" y="171449"/>
            <a:ext cx="11844337" cy="6529387"/>
          </a:xfrm>
          <a:prstGeom prst="rect">
            <a:avLst/>
          </a:prstGeom>
          <a:solidFill>
            <a:schemeClr val="bg1"/>
          </a:solidFill>
        </p:spPr>
        <p:txBody>
          <a:bodyPr wrap="square" rtlCol="0">
            <a:spAutoFit/>
          </a:bodyPr>
          <a:lstStyle/>
          <a:p>
            <a:endParaRPr lang="en-US" dirty="0"/>
          </a:p>
        </p:txBody>
      </p:sp>
      <p:sp>
        <p:nvSpPr>
          <p:cNvPr id="5" name="TextBox 4">
            <a:extLst>
              <a:ext uri="{FF2B5EF4-FFF2-40B4-BE49-F238E27FC236}">
                <a16:creationId xmlns:a16="http://schemas.microsoft.com/office/drawing/2014/main" id="{B896ADD5-CD77-404E-9B7D-B00646FC8F60}"/>
              </a:ext>
            </a:extLst>
          </p:cNvPr>
          <p:cNvSpPr txBox="1"/>
          <p:nvPr/>
        </p:nvSpPr>
        <p:spPr>
          <a:xfrm>
            <a:off x="447261" y="437321"/>
            <a:ext cx="4323522" cy="369332"/>
          </a:xfrm>
          <a:prstGeom prst="rect">
            <a:avLst/>
          </a:prstGeom>
          <a:noFill/>
        </p:spPr>
        <p:txBody>
          <a:bodyPr wrap="square" rtlCol="0">
            <a:spAutoFit/>
          </a:bodyPr>
          <a:lstStyle/>
          <a:p>
            <a:r>
              <a:rPr lang="en-US" b="1" dirty="0">
                <a:latin typeface="Verdana" panose="020B0604030504040204" pitchFamily="34" charset="0"/>
                <a:ea typeface="Verdana" panose="020B0604030504040204" pitchFamily="34" charset="0"/>
                <a:cs typeface="Verdana" panose="020B0604030504040204" pitchFamily="34" charset="0"/>
              </a:rPr>
              <a:t>Key Takeaways</a:t>
            </a:r>
            <a:endParaRPr lang="en-US" dirty="0"/>
          </a:p>
        </p:txBody>
      </p:sp>
      <p:sp>
        <p:nvSpPr>
          <p:cNvPr id="6" name="TextBox 5">
            <a:extLst>
              <a:ext uri="{FF2B5EF4-FFF2-40B4-BE49-F238E27FC236}">
                <a16:creationId xmlns:a16="http://schemas.microsoft.com/office/drawing/2014/main" id="{DD5A79AB-4D01-374C-B654-2C83921FDDAA}"/>
              </a:ext>
            </a:extLst>
          </p:cNvPr>
          <p:cNvSpPr txBox="1"/>
          <p:nvPr/>
        </p:nvSpPr>
        <p:spPr>
          <a:xfrm>
            <a:off x="447261" y="894522"/>
            <a:ext cx="10952922"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rPr>
              <a:t>Technology &amp; Home Office have on average a high profit margin, while Furniture are being sold at low margin or even at a loss for some of its subcategories</a:t>
            </a:r>
          </a:p>
          <a:p>
            <a:pPr marL="285750" indent="-285750">
              <a:buFont typeface="Arial" panose="020B0604020202020204" pitchFamily="34" charset="0"/>
              <a:buChar char="•"/>
            </a:pPr>
            <a:r>
              <a:rPr lang="en-MY" sz="1400" dirty="0">
                <a:latin typeface="Verdana" panose="020B0604030504040204" pitchFamily="34" charset="0"/>
                <a:ea typeface="Verdana" panose="020B0604030504040204" pitchFamily="34" charset="0"/>
                <a:cs typeface="Verdana" panose="020B0604030504040204" pitchFamily="34" charset="0"/>
              </a:rPr>
              <a:t>Consumer segment driving most of the Superstore's sales, Technology contributing most revenue across all segments</a:t>
            </a:r>
          </a:p>
          <a:p>
            <a:pPr marL="285750" indent="-285750">
              <a:buFont typeface="Arial" panose="020B0604020202020204" pitchFamily="34" charset="0"/>
              <a:buChar char="•"/>
            </a:pPr>
            <a:r>
              <a:rPr lang="en-MY" sz="1400" dirty="0">
                <a:latin typeface="Verdana" panose="020B0604030504040204" pitchFamily="34" charset="0"/>
                <a:ea typeface="Verdana" panose="020B0604030504040204" pitchFamily="34" charset="0"/>
                <a:cs typeface="Verdana" panose="020B0604030504040204" pitchFamily="34" charset="0"/>
              </a:rPr>
              <a:t>Over 50% of their profit is being made in California and New York. This makes this store quite geographically dependent on keeping up their sales here.</a:t>
            </a:r>
          </a:p>
          <a:p>
            <a:pPr marL="285750" indent="-285750">
              <a:buFont typeface="Arial" panose="020B0604020202020204" pitchFamily="34" charset="0"/>
              <a:buChar char="•"/>
            </a:pPr>
            <a:r>
              <a:rPr lang="en-MY" sz="1400" dirty="0">
                <a:latin typeface="Verdana" panose="020B0604030504040204" pitchFamily="34" charset="0"/>
                <a:ea typeface="Verdana" panose="020B0604030504040204" pitchFamily="34" charset="0"/>
                <a:cs typeface="Verdana" panose="020B0604030504040204" pitchFamily="34" charset="0"/>
              </a:rPr>
              <a:t>Their sales in Texas </a:t>
            </a:r>
            <a:r>
              <a:rPr lang="en-MY" sz="1400" dirty="0">
                <a:solidFill>
                  <a:schemeClr val="accent1"/>
                </a:solidFill>
                <a:latin typeface="Verdana" panose="020B0604030504040204" pitchFamily="34" charset="0"/>
                <a:ea typeface="Verdana" panose="020B0604030504040204" pitchFamily="34" charset="0"/>
                <a:cs typeface="Verdana" panose="020B0604030504040204" pitchFamily="34" charset="0"/>
              </a:rPr>
              <a:t>(which is their 3rd highest state in sales) </a:t>
            </a:r>
            <a:r>
              <a:rPr lang="en-MY" sz="1400" dirty="0">
                <a:latin typeface="Verdana" panose="020B0604030504040204" pitchFamily="34" charset="0"/>
                <a:ea typeface="Verdana" panose="020B0604030504040204" pitchFamily="34" charset="0"/>
                <a:cs typeface="Verdana" panose="020B0604030504040204" pitchFamily="34" charset="0"/>
              </a:rPr>
              <a:t>is on aggregate making a loss.</a:t>
            </a:r>
          </a:p>
        </p:txBody>
      </p:sp>
      <p:sp>
        <p:nvSpPr>
          <p:cNvPr id="8" name="TextBox 7">
            <a:extLst>
              <a:ext uri="{FF2B5EF4-FFF2-40B4-BE49-F238E27FC236}">
                <a16:creationId xmlns:a16="http://schemas.microsoft.com/office/drawing/2014/main" id="{259BA28B-787F-DE4B-89E6-ADCA18B2C015}"/>
              </a:ext>
            </a:extLst>
          </p:cNvPr>
          <p:cNvSpPr txBox="1"/>
          <p:nvPr/>
        </p:nvSpPr>
        <p:spPr>
          <a:xfrm>
            <a:off x="447261" y="2759034"/>
            <a:ext cx="3806687" cy="369332"/>
          </a:xfrm>
          <a:prstGeom prst="rect">
            <a:avLst/>
          </a:prstGeom>
          <a:noFill/>
        </p:spPr>
        <p:txBody>
          <a:bodyPr wrap="square" rtlCol="0">
            <a:spAutoFit/>
          </a:bodyPr>
          <a:lstStyle/>
          <a:p>
            <a:r>
              <a:rPr lang="en-US" b="1" dirty="0">
                <a:latin typeface="Verdana" panose="020B0604030504040204" pitchFamily="34" charset="0"/>
                <a:ea typeface="Verdana" panose="020B0604030504040204" pitchFamily="34" charset="0"/>
                <a:cs typeface="Verdana" panose="020B0604030504040204" pitchFamily="34" charset="0"/>
              </a:rPr>
              <a:t>Recommendation</a:t>
            </a:r>
            <a:endParaRPr lang="en-US" dirty="0"/>
          </a:p>
        </p:txBody>
      </p:sp>
      <p:sp>
        <p:nvSpPr>
          <p:cNvPr id="9" name="TextBox 8">
            <a:extLst>
              <a:ext uri="{FF2B5EF4-FFF2-40B4-BE49-F238E27FC236}">
                <a16:creationId xmlns:a16="http://schemas.microsoft.com/office/drawing/2014/main" id="{8C8E39B9-7FFE-114A-8B92-22E8DEBDAA42}"/>
              </a:ext>
            </a:extLst>
          </p:cNvPr>
          <p:cNvSpPr txBox="1"/>
          <p:nvPr/>
        </p:nvSpPr>
        <p:spPr>
          <a:xfrm>
            <a:off x="536713" y="3218033"/>
            <a:ext cx="10863470" cy="2585323"/>
          </a:xfrm>
          <a:prstGeom prst="rect">
            <a:avLst/>
          </a:prstGeom>
          <a:noFill/>
        </p:spPr>
        <p:txBody>
          <a:bodyPr wrap="square" rtlCol="0">
            <a:spAutoFit/>
          </a:bodyPr>
          <a:lstStyle/>
          <a:p>
            <a:pPr marL="342900" indent="-342900">
              <a:buFont typeface="+mj-lt"/>
              <a:buAutoNum type="arabicPeriod"/>
            </a:pPr>
            <a:r>
              <a:rPr lang="en-MY" dirty="0"/>
              <a:t>Stop selling to certain states where they on aggregate are making a loss.</a:t>
            </a:r>
          </a:p>
          <a:p>
            <a:pPr marL="800100" lvl="1" indent="-342900">
              <a:buFont typeface="Arial" panose="020B0604020202020204" pitchFamily="34" charset="0"/>
              <a:buChar char="•"/>
            </a:pPr>
            <a:r>
              <a:rPr lang="en-MY" dirty="0"/>
              <a:t>loss can be attributed to the types of items that are being sold to the customers in this state or that shipment costs to certain areas are driving their profits down</a:t>
            </a:r>
          </a:p>
          <a:p>
            <a:pPr marL="342900" indent="-342900">
              <a:buFont typeface="+mj-lt"/>
              <a:buAutoNum type="arabicPeriod"/>
            </a:pPr>
            <a:r>
              <a:rPr lang="en-MY" dirty="0"/>
              <a:t>Stop selling non-profitable products</a:t>
            </a:r>
          </a:p>
          <a:p>
            <a:pPr marL="800100" lvl="1" indent="-342900">
              <a:buFont typeface="Arial" panose="020B0604020202020204" pitchFamily="34" charset="0"/>
              <a:buChar char="•"/>
            </a:pPr>
            <a:r>
              <a:rPr lang="en-MY" dirty="0"/>
              <a:t>Customer basket analysis</a:t>
            </a:r>
          </a:p>
          <a:p>
            <a:pPr marL="800100" lvl="1" indent="-342900">
              <a:buFont typeface="Arial" panose="020B0604020202020204" pitchFamily="34" charset="0"/>
              <a:buChar char="•"/>
            </a:pPr>
            <a:r>
              <a:rPr lang="en-MY" dirty="0"/>
              <a:t>Check if low or non-profit items are part of customer baskets that on aggregate are making a profit</a:t>
            </a:r>
          </a:p>
          <a:p>
            <a:pPr marL="342900" indent="-342900">
              <a:buFont typeface="+mj-lt"/>
              <a:buAutoNum type="arabicPeriod"/>
            </a:pPr>
            <a:r>
              <a:rPr lang="en-MY" dirty="0"/>
              <a:t>Cost analysis</a:t>
            </a:r>
          </a:p>
          <a:p>
            <a:pPr marL="800100" lvl="1" indent="-342900">
              <a:buFont typeface="Arial" panose="020B0604020202020204" pitchFamily="34" charset="0"/>
              <a:buChar char="•"/>
            </a:pPr>
            <a:r>
              <a:rPr lang="en-MY" dirty="0"/>
              <a:t>Some costs to manufacture items could be reduced to increase profit margins</a:t>
            </a:r>
          </a:p>
          <a:p>
            <a:pPr marL="800100" lvl="1" indent="-342900">
              <a:buFont typeface="Arial" panose="020B0604020202020204" pitchFamily="34" charset="0"/>
              <a:buChar char="•"/>
            </a:pPr>
            <a:r>
              <a:rPr lang="en-MY" dirty="0"/>
              <a:t>Optimising supply chain process (shipment errors &amp; processes etc.)</a:t>
            </a:r>
          </a:p>
        </p:txBody>
      </p:sp>
    </p:spTree>
    <p:extLst>
      <p:ext uri="{BB962C8B-B14F-4D97-AF65-F5344CB8AC3E}">
        <p14:creationId xmlns:p14="http://schemas.microsoft.com/office/powerpoint/2010/main" val="505229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F47A869-8B15-A646-8D25-8B783FA183C6}"/>
              </a:ext>
            </a:extLst>
          </p:cNvPr>
          <p:cNvSpPr txBox="1"/>
          <p:nvPr/>
        </p:nvSpPr>
        <p:spPr>
          <a:xfrm>
            <a:off x="185738" y="171449"/>
            <a:ext cx="11844337" cy="6529387"/>
          </a:xfrm>
          <a:prstGeom prst="rect">
            <a:avLst/>
          </a:prstGeom>
          <a:solidFill>
            <a:schemeClr val="bg1"/>
          </a:solidFill>
        </p:spPr>
        <p:txBody>
          <a:bodyPr wrap="square" rtlCol="0">
            <a:spAutoFit/>
          </a:bodyPr>
          <a:lstStyle/>
          <a:p>
            <a:endParaRPr lang="en-US" dirty="0"/>
          </a:p>
        </p:txBody>
      </p:sp>
      <p:pic>
        <p:nvPicPr>
          <p:cNvPr id="5" name="Picture 4">
            <a:extLst>
              <a:ext uri="{FF2B5EF4-FFF2-40B4-BE49-F238E27FC236}">
                <a16:creationId xmlns:a16="http://schemas.microsoft.com/office/drawing/2014/main" id="{EF21A88D-7466-DF41-95BE-E97BE271304B}"/>
              </a:ext>
            </a:extLst>
          </p:cNvPr>
          <p:cNvPicPr>
            <a:picLocks noChangeAspect="1"/>
          </p:cNvPicPr>
          <p:nvPr/>
        </p:nvPicPr>
        <p:blipFill>
          <a:blip r:embed="rId2"/>
          <a:stretch>
            <a:fillRect/>
          </a:stretch>
        </p:blipFill>
        <p:spPr>
          <a:xfrm>
            <a:off x="6572250" y="171449"/>
            <a:ext cx="5457825" cy="6529387"/>
          </a:xfrm>
          <a:prstGeom prst="rect">
            <a:avLst/>
          </a:prstGeom>
        </p:spPr>
      </p:pic>
      <p:sp>
        <p:nvSpPr>
          <p:cNvPr id="7" name="TextBox 6">
            <a:extLst>
              <a:ext uri="{FF2B5EF4-FFF2-40B4-BE49-F238E27FC236}">
                <a16:creationId xmlns:a16="http://schemas.microsoft.com/office/drawing/2014/main" id="{E4B0D193-58D2-4E4B-8FD3-611A83D71E38}"/>
              </a:ext>
            </a:extLst>
          </p:cNvPr>
          <p:cNvSpPr txBox="1"/>
          <p:nvPr/>
        </p:nvSpPr>
        <p:spPr>
          <a:xfrm>
            <a:off x="978694" y="607336"/>
            <a:ext cx="4529138" cy="523220"/>
          </a:xfrm>
          <a:prstGeom prst="rect">
            <a:avLst/>
          </a:prstGeom>
          <a:noFill/>
        </p:spPr>
        <p:txBody>
          <a:bodyPr wrap="square" rtlCol="0">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Background</a:t>
            </a:r>
          </a:p>
        </p:txBody>
      </p:sp>
      <p:sp>
        <p:nvSpPr>
          <p:cNvPr id="8" name="TextBox 7">
            <a:extLst>
              <a:ext uri="{FF2B5EF4-FFF2-40B4-BE49-F238E27FC236}">
                <a16:creationId xmlns:a16="http://schemas.microsoft.com/office/drawing/2014/main" id="{7189F7EA-077B-8D4E-84AF-15D236116DC5}"/>
              </a:ext>
            </a:extLst>
          </p:cNvPr>
          <p:cNvSpPr txBox="1"/>
          <p:nvPr/>
        </p:nvSpPr>
        <p:spPr>
          <a:xfrm>
            <a:off x="978694" y="1382257"/>
            <a:ext cx="4800600" cy="5109091"/>
          </a:xfrm>
          <a:prstGeom prst="rect">
            <a:avLst/>
          </a:prstGeom>
          <a:noFill/>
        </p:spPr>
        <p:txBody>
          <a:bodyPr wrap="square" rtlCol="0">
            <a:spAutoFit/>
          </a:bodyPr>
          <a:lstStyle/>
          <a:p>
            <a:r>
              <a:rPr lang="en-MY" dirty="0">
                <a:latin typeface="Verdana" panose="020B0604030504040204" pitchFamily="34" charset="0"/>
                <a:ea typeface="Verdana" panose="020B0604030504040204" pitchFamily="34" charset="0"/>
                <a:cs typeface="Verdana" panose="020B0604030504040204" pitchFamily="34" charset="0"/>
              </a:rPr>
              <a:t>With growing demands and cut-throat competitions in the market, a </a:t>
            </a:r>
            <a:r>
              <a:rPr lang="en-MY" dirty="0">
                <a:solidFill>
                  <a:schemeClr val="accent1"/>
                </a:solidFill>
                <a:latin typeface="Verdana" panose="020B0604030504040204" pitchFamily="34" charset="0"/>
                <a:ea typeface="Verdana" panose="020B0604030504040204" pitchFamily="34" charset="0"/>
                <a:cs typeface="Verdana" panose="020B0604030504040204" pitchFamily="34" charset="0"/>
              </a:rPr>
              <a:t>Superstore Giant </a:t>
            </a:r>
            <a:r>
              <a:rPr lang="en-MY" dirty="0">
                <a:latin typeface="Verdana" panose="020B0604030504040204" pitchFamily="34" charset="0"/>
                <a:ea typeface="Verdana" panose="020B0604030504040204" pitchFamily="34" charset="0"/>
                <a:cs typeface="Verdana" panose="020B0604030504040204" pitchFamily="34" charset="0"/>
              </a:rPr>
              <a:t>in the US is seeking our knowledge in understanding what works best for them in terms of </a:t>
            </a:r>
            <a:r>
              <a:rPr lang="en-MY" dirty="0">
                <a:solidFill>
                  <a:schemeClr val="accent1"/>
                </a:solidFill>
                <a:latin typeface="Verdana" panose="020B0604030504040204" pitchFamily="34" charset="0"/>
                <a:ea typeface="Verdana" panose="020B0604030504040204" pitchFamily="34" charset="0"/>
                <a:cs typeface="Verdana" panose="020B0604030504040204" pitchFamily="34" charset="0"/>
              </a:rPr>
              <a:t>profitability</a:t>
            </a:r>
            <a:r>
              <a:rPr lang="en-MY" dirty="0">
                <a:latin typeface="Verdana" panose="020B0604030504040204" pitchFamily="34" charset="0"/>
                <a:ea typeface="Verdana" panose="020B0604030504040204" pitchFamily="34" charset="0"/>
                <a:cs typeface="Verdana" panose="020B0604030504040204" pitchFamily="34" charset="0"/>
              </a:rPr>
              <a:t> and </a:t>
            </a:r>
            <a:r>
              <a:rPr lang="en-MY" dirty="0">
                <a:solidFill>
                  <a:schemeClr val="accent1"/>
                </a:solidFill>
                <a:latin typeface="Verdana" panose="020B0604030504040204" pitchFamily="34" charset="0"/>
                <a:ea typeface="Verdana" panose="020B0604030504040204" pitchFamily="34" charset="0"/>
                <a:cs typeface="Verdana" panose="020B0604030504040204" pitchFamily="34" charset="0"/>
              </a:rPr>
              <a:t>sales</a:t>
            </a:r>
            <a:r>
              <a:rPr lang="en-MY" dirty="0">
                <a:latin typeface="Verdana" panose="020B0604030504040204" pitchFamily="34" charset="0"/>
                <a:ea typeface="Verdana" panose="020B0604030504040204" pitchFamily="34" charset="0"/>
                <a:cs typeface="Verdana" panose="020B0604030504040204" pitchFamily="34" charset="0"/>
              </a:rPr>
              <a:t>. </a:t>
            </a:r>
          </a:p>
          <a:p>
            <a:endParaRPr lang="en-MY" dirty="0">
              <a:latin typeface="Verdana" panose="020B0604030504040204" pitchFamily="34" charset="0"/>
              <a:ea typeface="Verdana" panose="020B0604030504040204" pitchFamily="34" charset="0"/>
              <a:cs typeface="Verdana" panose="020B0604030504040204" pitchFamily="34" charset="0"/>
            </a:endParaRPr>
          </a:p>
          <a:p>
            <a:endParaRPr lang="en-MY" dirty="0">
              <a:latin typeface="Verdana" panose="020B0604030504040204" pitchFamily="34" charset="0"/>
              <a:ea typeface="Verdana" panose="020B0604030504040204" pitchFamily="34" charset="0"/>
              <a:cs typeface="Verdana" panose="020B0604030504040204" pitchFamily="34" charset="0"/>
            </a:endParaRPr>
          </a:p>
          <a:p>
            <a:r>
              <a:rPr lang="en-MY" sz="2000" b="1" dirty="0">
                <a:latin typeface="Verdana" panose="020B0604030504040204" pitchFamily="34" charset="0"/>
                <a:ea typeface="Verdana" panose="020B0604030504040204" pitchFamily="34" charset="0"/>
                <a:cs typeface="Verdana" panose="020B0604030504040204" pitchFamily="34" charset="0"/>
              </a:rPr>
              <a:t>About the data:</a:t>
            </a:r>
          </a:p>
          <a:p>
            <a:pPr marL="285750" indent="-285750">
              <a:buFontTx/>
              <a:buChar char="-"/>
            </a:pPr>
            <a:r>
              <a:rPr lang="en-MY" dirty="0">
                <a:latin typeface="Verdana" panose="020B0604030504040204" pitchFamily="34" charset="0"/>
                <a:ea typeface="Verdana" panose="020B0604030504040204" pitchFamily="34" charset="0"/>
                <a:cs typeface="Verdana" panose="020B0604030504040204" pitchFamily="34" charset="0"/>
              </a:rPr>
              <a:t>Spans around 4 years</a:t>
            </a:r>
          </a:p>
          <a:p>
            <a:pPr marL="285750" indent="-285750">
              <a:buFontTx/>
              <a:buChar char="-"/>
            </a:pPr>
            <a:r>
              <a:rPr lang="en-MY" dirty="0">
                <a:latin typeface="Verdana" panose="020B0604030504040204" pitchFamily="34" charset="0"/>
                <a:ea typeface="Verdana" panose="020B0604030504040204" pitchFamily="34" charset="0"/>
                <a:cs typeface="Verdana" panose="020B0604030504040204" pitchFamily="34" charset="0"/>
              </a:rPr>
              <a:t>Sales totalling at </a:t>
            </a:r>
            <a:r>
              <a:rPr lang="en-MY" b="1" dirty="0">
                <a:latin typeface="Verdana" panose="020B0604030504040204" pitchFamily="34" charset="0"/>
                <a:ea typeface="Verdana" panose="020B0604030504040204" pitchFamily="34" charset="0"/>
                <a:cs typeface="Verdana" panose="020B0604030504040204" pitchFamily="34" charset="0"/>
              </a:rPr>
              <a:t>$2.3M </a:t>
            </a:r>
            <a:r>
              <a:rPr lang="en-MY" dirty="0">
                <a:latin typeface="Verdana" panose="020B0604030504040204" pitchFamily="34" charset="0"/>
                <a:ea typeface="Verdana" panose="020B0604030504040204" pitchFamily="34" charset="0"/>
                <a:cs typeface="Verdana" panose="020B0604030504040204" pitchFamily="34" charset="0"/>
              </a:rPr>
              <a:t>and a profit of </a:t>
            </a:r>
            <a:r>
              <a:rPr lang="en-MY" b="1" dirty="0">
                <a:latin typeface="Verdana" panose="020B0604030504040204" pitchFamily="34" charset="0"/>
                <a:ea typeface="Verdana" panose="020B0604030504040204" pitchFamily="34" charset="0"/>
                <a:cs typeface="Verdana" panose="020B0604030504040204" pitchFamily="34" charset="0"/>
              </a:rPr>
              <a:t>$286K</a:t>
            </a:r>
          </a:p>
          <a:p>
            <a:pPr marL="285750" indent="-285750">
              <a:buFontTx/>
              <a:buChar char="-"/>
            </a:pPr>
            <a:r>
              <a:rPr lang="en-MY" dirty="0">
                <a:latin typeface="Verdana" panose="020B0604030504040204" pitchFamily="34" charset="0"/>
                <a:ea typeface="Verdana" panose="020B0604030504040204" pitchFamily="34" charset="0"/>
                <a:cs typeface="Verdana" panose="020B0604030504040204" pitchFamily="34" charset="0"/>
              </a:rPr>
              <a:t>1862 unique articles in their inventory which are divided into 3 categories </a:t>
            </a:r>
            <a:r>
              <a:rPr lang="en-MY" dirty="0">
                <a:solidFill>
                  <a:schemeClr val="accent1"/>
                </a:solidFill>
                <a:latin typeface="Verdana" panose="020B0604030504040204" pitchFamily="34" charset="0"/>
                <a:ea typeface="Verdana" panose="020B0604030504040204" pitchFamily="34" charset="0"/>
                <a:cs typeface="Verdana" panose="020B0604030504040204" pitchFamily="34" charset="0"/>
              </a:rPr>
              <a:t>(Office supplies, Technology, Furniture)</a:t>
            </a:r>
            <a:r>
              <a:rPr lang="en-MY" dirty="0">
                <a:latin typeface="Verdana" panose="020B0604030504040204" pitchFamily="34" charset="0"/>
                <a:ea typeface="Verdana" panose="020B0604030504040204" pitchFamily="34" charset="0"/>
                <a:cs typeface="Verdana" panose="020B0604030504040204" pitchFamily="34" charset="0"/>
              </a:rPr>
              <a:t>, all of which are being sold across 49 states in the US.</a:t>
            </a:r>
            <a:endParaRPr lang="en-US"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07695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454ED3-A0DC-0948-8CEA-406A61E46733}"/>
              </a:ext>
            </a:extLst>
          </p:cNvPr>
          <p:cNvSpPr txBox="1"/>
          <p:nvPr/>
        </p:nvSpPr>
        <p:spPr>
          <a:xfrm>
            <a:off x="171451" y="171449"/>
            <a:ext cx="11844337" cy="6529387"/>
          </a:xfrm>
          <a:prstGeom prst="rect">
            <a:avLst/>
          </a:prstGeom>
          <a:solidFill>
            <a:schemeClr val="bg1"/>
          </a:solidFill>
        </p:spPr>
        <p:txBody>
          <a:bodyPr wrap="square" rtlCol="0">
            <a:spAutoFit/>
          </a:bodyPr>
          <a:lstStyle/>
          <a:p>
            <a:endParaRPr lang="en-US" dirty="0"/>
          </a:p>
        </p:txBody>
      </p:sp>
      <p:graphicFrame>
        <p:nvGraphicFramePr>
          <p:cNvPr id="5" name="Diagram 4">
            <a:extLst>
              <a:ext uri="{FF2B5EF4-FFF2-40B4-BE49-F238E27FC236}">
                <a16:creationId xmlns:a16="http://schemas.microsoft.com/office/drawing/2014/main" id="{38464C28-CB00-B44A-866F-ABF2E20E15A0}"/>
              </a:ext>
            </a:extLst>
          </p:cNvPr>
          <p:cNvGraphicFramePr/>
          <p:nvPr>
            <p:extLst>
              <p:ext uri="{D42A27DB-BD31-4B8C-83A1-F6EECF244321}">
                <p14:modId xmlns:p14="http://schemas.microsoft.com/office/powerpoint/2010/main" val="522315559"/>
              </p:ext>
            </p:extLst>
          </p:nvPr>
        </p:nvGraphicFramePr>
        <p:xfrm>
          <a:off x="1664252" y="670118"/>
          <a:ext cx="8642626" cy="55320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62648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F20F870-E9CA-554C-9504-A21F7772044E}"/>
              </a:ext>
            </a:extLst>
          </p:cNvPr>
          <p:cNvSpPr txBox="1"/>
          <p:nvPr/>
        </p:nvSpPr>
        <p:spPr>
          <a:xfrm>
            <a:off x="171451" y="171449"/>
            <a:ext cx="11844337" cy="6529387"/>
          </a:xfrm>
          <a:prstGeom prst="rect">
            <a:avLst/>
          </a:prstGeom>
          <a:solidFill>
            <a:schemeClr val="bg1"/>
          </a:solidFill>
        </p:spPr>
        <p:txBody>
          <a:bodyPr wrap="square" rtlCol="0">
            <a:spAutoFit/>
          </a:bodyPr>
          <a:lstStyle/>
          <a:p>
            <a:endParaRPr lang="en-US" dirty="0"/>
          </a:p>
        </p:txBody>
      </p:sp>
      <p:sp>
        <p:nvSpPr>
          <p:cNvPr id="6" name="TextBox 5">
            <a:extLst>
              <a:ext uri="{FF2B5EF4-FFF2-40B4-BE49-F238E27FC236}">
                <a16:creationId xmlns:a16="http://schemas.microsoft.com/office/drawing/2014/main" id="{1915E587-4592-B248-8482-A7098C4FD1F8}"/>
              </a:ext>
            </a:extLst>
          </p:cNvPr>
          <p:cNvSpPr txBox="1"/>
          <p:nvPr/>
        </p:nvSpPr>
        <p:spPr>
          <a:xfrm>
            <a:off x="436209" y="529889"/>
            <a:ext cx="3686175" cy="523220"/>
          </a:xfrm>
          <a:prstGeom prst="rect">
            <a:avLst/>
          </a:prstGeom>
          <a:noFill/>
        </p:spPr>
        <p:txBody>
          <a:bodyPr wrap="square" rtlCol="0">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Product Analysis</a:t>
            </a:r>
          </a:p>
        </p:txBody>
      </p:sp>
      <p:pic>
        <p:nvPicPr>
          <p:cNvPr id="8" name="Picture 7">
            <a:extLst>
              <a:ext uri="{FF2B5EF4-FFF2-40B4-BE49-F238E27FC236}">
                <a16:creationId xmlns:a16="http://schemas.microsoft.com/office/drawing/2014/main" id="{1F8DD3AA-CE95-0945-99AF-F13D39E7FC55}"/>
              </a:ext>
            </a:extLst>
          </p:cNvPr>
          <p:cNvPicPr>
            <a:picLocks noChangeAspect="1"/>
          </p:cNvPicPr>
          <p:nvPr/>
        </p:nvPicPr>
        <p:blipFill>
          <a:blip r:embed="rId3"/>
          <a:stretch>
            <a:fillRect/>
          </a:stretch>
        </p:blipFill>
        <p:spPr>
          <a:xfrm>
            <a:off x="2959192" y="1411549"/>
            <a:ext cx="8909807" cy="4059790"/>
          </a:xfrm>
          <a:prstGeom prst="rect">
            <a:avLst/>
          </a:prstGeom>
        </p:spPr>
      </p:pic>
      <p:sp>
        <p:nvSpPr>
          <p:cNvPr id="9" name="TextBox 8">
            <a:extLst>
              <a:ext uri="{FF2B5EF4-FFF2-40B4-BE49-F238E27FC236}">
                <a16:creationId xmlns:a16="http://schemas.microsoft.com/office/drawing/2014/main" id="{68D82CE8-248E-DC4B-BFF3-6A6A412A8186}"/>
              </a:ext>
            </a:extLst>
          </p:cNvPr>
          <p:cNvSpPr txBox="1"/>
          <p:nvPr/>
        </p:nvSpPr>
        <p:spPr>
          <a:xfrm>
            <a:off x="49920" y="1307271"/>
            <a:ext cx="2347618" cy="1292662"/>
          </a:xfrm>
          <a:prstGeom prst="rect">
            <a:avLst/>
          </a:prstGeom>
          <a:solidFill>
            <a:schemeClr val="accent1"/>
          </a:solidFill>
        </p:spPr>
        <p:txBody>
          <a:bodyPr wrap="square" rtlCol="0">
            <a:spAutoFit/>
          </a:bodyPr>
          <a:lstStyle/>
          <a:p>
            <a:pPr algn="ctr"/>
            <a:r>
              <a:rPr lang="en-US" sz="6000" b="1" dirty="0">
                <a:solidFill>
                  <a:schemeClr val="bg1"/>
                </a:solidFill>
              </a:rPr>
              <a:t>12.5%</a:t>
            </a:r>
          </a:p>
          <a:p>
            <a:pPr algn="ctr"/>
            <a:r>
              <a:rPr lang="en-US" b="1" dirty="0">
                <a:solidFill>
                  <a:schemeClr val="bg1"/>
                </a:solidFill>
              </a:rPr>
              <a:t>Total Profit Margin</a:t>
            </a:r>
            <a:endParaRPr lang="en-US" dirty="0">
              <a:solidFill>
                <a:schemeClr val="bg1"/>
              </a:solidFill>
            </a:endParaRPr>
          </a:p>
        </p:txBody>
      </p:sp>
      <p:sp>
        <p:nvSpPr>
          <p:cNvPr id="10" name="TextBox 9">
            <a:extLst>
              <a:ext uri="{FF2B5EF4-FFF2-40B4-BE49-F238E27FC236}">
                <a16:creationId xmlns:a16="http://schemas.microsoft.com/office/drawing/2014/main" id="{2BBED915-D4B0-D343-9089-F8B2D60F3C7A}"/>
              </a:ext>
            </a:extLst>
          </p:cNvPr>
          <p:cNvSpPr txBox="1"/>
          <p:nvPr/>
        </p:nvSpPr>
        <p:spPr>
          <a:xfrm>
            <a:off x="330747" y="2854095"/>
            <a:ext cx="2347618" cy="2246769"/>
          </a:xfrm>
          <a:prstGeom prst="rect">
            <a:avLst/>
          </a:prstGeom>
          <a:noFill/>
        </p:spPr>
        <p:txBody>
          <a:bodyPr wrap="square" rtlCol="0">
            <a:spAutoFit/>
          </a:bodyPr>
          <a:lstStyle/>
          <a:p>
            <a:pPr marL="285750" indent="-285750">
              <a:buFont typeface="Arial" panose="020B0604020202020204" pitchFamily="34" charset="0"/>
              <a:buChar char="•"/>
            </a:pPr>
            <a:r>
              <a:rPr lang="en-US" sz="2000" dirty="0"/>
              <a:t>Sales divided almost </a:t>
            </a:r>
            <a:r>
              <a:rPr lang="en-US" sz="2000" dirty="0">
                <a:solidFill>
                  <a:schemeClr val="accent1"/>
                </a:solidFill>
              </a:rPr>
              <a:t>equally</a:t>
            </a:r>
          </a:p>
          <a:p>
            <a:pPr marL="285750" indent="-285750">
              <a:buFont typeface="Arial" panose="020B0604020202020204" pitchFamily="34" charset="0"/>
              <a:buChar char="•"/>
            </a:pPr>
            <a:r>
              <a:rPr lang="en-US" sz="2000" dirty="0"/>
              <a:t>Margins on </a:t>
            </a:r>
            <a:r>
              <a:rPr lang="en-US" sz="2000" dirty="0">
                <a:solidFill>
                  <a:schemeClr val="accent1"/>
                </a:solidFill>
              </a:rPr>
              <a:t>Furniture</a:t>
            </a:r>
            <a:r>
              <a:rPr lang="en-US" sz="2000" dirty="0"/>
              <a:t> is quite low in comparison to others</a:t>
            </a:r>
          </a:p>
        </p:txBody>
      </p:sp>
    </p:spTree>
    <p:extLst>
      <p:ext uri="{BB962C8B-B14F-4D97-AF65-F5344CB8AC3E}">
        <p14:creationId xmlns:p14="http://schemas.microsoft.com/office/powerpoint/2010/main" val="95070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3A57315-22AB-734F-8612-9F262FD38D21}"/>
              </a:ext>
            </a:extLst>
          </p:cNvPr>
          <p:cNvSpPr txBox="1"/>
          <p:nvPr/>
        </p:nvSpPr>
        <p:spPr>
          <a:xfrm>
            <a:off x="171451" y="171449"/>
            <a:ext cx="11844337" cy="6529387"/>
          </a:xfrm>
          <a:prstGeom prst="rect">
            <a:avLst/>
          </a:prstGeom>
          <a:solidFill>
            <a:schemeClr val="bg1"/>
          </a:solidFill>
        </p:spPr>
        <p:txBody>
          <a:bodyPr wrap="square" rtlCol="0">
            <a:spAutoFit/>
          </a:bodyPr>
          <a:lstStyle/>
          <a:p>
            <a:endParaRPr lang="en-US" dirty="0"/>
          </a:p>
        </p:txBody>
      </p:sp>
      <p:pic>
        <p:nvPicPr>
          <p:cNvPr id="20" name="Picture 19">
            <a:extLst>
              <a:ext uri="{FF2B5EF4-FFF2-40B4-BE49-F238E27FC236}">
                <a16:creationId xmlns:a16="http://schemas.microsoft.com/office/drawing/2014/main" id="{EA768D52-D1FD-264E-B26F-B09AAADEE5F6}"/>
              </a:ext>
            </a:extLst>
          </p:cNvPr>
          <p:cNvPicPr>
            <a:picLocks noChangeAspect="1"/>
          </p:cNvPicPr>
          <p:nvPr/>
        </p:nvPicPr>
        <p:blipFill>
          <a:blip r:embed="rId3"/>
          <a:stretch>
            <a:fillRect/>
          </a:stretch>
        </p:blipFill>
        <p:spPr>
          <a:xfrm>
            <a:off x="324613" y="909561"/>
            <a:ext cx="11691175" cy="5162933"/>
          </a:xfrm>
          <a:prstGeom prst="rect">
            <a:avLst/>
          </a:prstGeom>
        </p:spPr>
      </p:pic>
      <p:sp>
        <p:nvSpPr>
          <p:cNvPr id="9" name="TextBox 8">
            <a:extLst>
              <a:ext uri="{FF2B5EF4-FFF2-40B4-BE49-F238E27FC236}">
                <a16:creationId xmlns:a16="http://schemas.microsoft.com/office/drawing/2014/main" id="{9EE122C5-D200-8445-8CE9-9C65A6202365}"/>
              </a:ext>
            </a:extLst>
          </p:cNvPr>
          <p:cNvSpPr txBox="1"/>
          <p:nvPr/>
        </p:nvSpPr>
        <p:spPr>
          <a:xfrm>
            <a:off x="9360153" y="2308967"/>
            <a:ext cx="2264406" cy="830997"/>
          </a:xfrm>
          <a:prstGeom prst="rect">
            <a:avLst/>
          </a:prstGeom>
          <a:noFill/>
        </p:spPr>
        <p:txBody>
          <a:bodyPr wrap="square" rtlCol="0">
            <a:spAutoFit/>
          </a:bodyPr>
          <a:lstStyle/>
          <a:p>
            <a:pPr marL="171450" indent="-171450">
              <a:buFont typeface="Arial" panose="020B0604020202020204" pitchFamily="34" charset="0"/>
              <a:buChar char="•"/>
            </a:pPr>
            <a:r>
              <a:rPr lang="en-US" sz="1200" dirty="0"/>
              <a:t>Subcategories within Office Supplies and Technologies have a very high margin </a:t>
            </a:r>
            <a:r>
              <a:rPr lang="en-US" sz="1200" dirty="0">
                <a:solidFill>
                  <a:schemeClr val="accent1"/>
                </a:solidFill>
              </a:rPr>
              <a:t>( &gt;2x the company’s total margin)</a:t>
            </a:r>
          </a:p>
        </p:txBody>
      </p:sp>
      <p:sp>
        <p:nvSpPr>
          <p:cNvPr id="11" name="TextBox 10">
            <a:extLst>
              <a:ext uri="{FF2B5EF4-FFF2-40B4-BE49-F238E27FC236}">
                <a16:creationId xmlns:a16="http://schemas.microsoft.com/office/drawing/2014/main" id="{30D4A022-0824-1744-AB5A-115A5BC918AC}"/>
              </a:ext>
            </a:extLst>
          </p:cNvPr>
          <p:cNvSpPr txBox="1"/>
          <p:nvPr/>
        </p:nvSpPr>
        <p:spPr>
          <a:xfrm>
            <a:off x="8038300" y="3312949"/>
            <a:ext cx="2141981" cy="646331"/>
          </a:xfrm>
          <a:prstGeom prst="rect">
            <a:avLst/>
          </a:prstGeom>
          <a:noFill/>
        </p:spPr>
        <p:txBody>
          <a:bodyPr wrap="square" rtlCol="0">
            <a:spAutoFit/>
          </a:bodyPr>
          <a:lstStyle/>
          <a:p>
            <a:pPr marL="171450" indent="-171450">
              <a:buFont typeface="Arial" panose="020B0604020202020204" pitchFamily="34" charset="0"/>
              <a:buChar char="•"/>
            </a:pPr>
            <a:r>
              <a:rPr lang="en-US" sz="1200" dirty="0"/>
              <a:t>Profit margin on subcategories within Furniture are </a:t>
            </a:r>
            <a:r>
              <a:rPr lang="en-US" sz="1200" b="1" dirty="0"/>
              <a:t>low</a:t>
            </a:r>
            <a:endParaRPr lang="en-US" sz="1200" b="1" dirty="0">
              <a:solidFill>
                <a:schemeClr val="accent1"/>
              </a:solidFill>
            </a:endParaRPr>
          </a:p>
        </p:txBody>
      </p:sp>
      <p:sp>
        <p:nvSpPr>
          <p:cNvPr id="12" name="TextBox 11">
            <a:extLst>
              <a:ext uri="{FF2B5EF4-FFF2-40B4-BE49-F238E27FC236}">
                <a16:creationId xmlns:a16="http://schemas.microsoft.com/office/drawing/2014/main" id="{6DA5FCB0-56D4-7F40-92C1-3BD9D3B71B1B}"/>
              </a:ext>
            </a:extLst>
          </p:cNvPr>
          <p:cNvSpPr txBox="1"/>
          <p:nvPr/>
        </p:nvSpPr>
        <p:spPr>
          <a:xfrm>
            <a:off x="8983186" y="4224597"/>
            <a:ext cx="2141981" cy="646331"/>
          </a:xfrm>
          <a:prstGeom prst="rect">
            <a:avLst/>
          </a:prstGeom>
          <a:noFill/>
        </p:spPr>
        <p:txBody>
          <a:bodyPr wrap="square" rtlCol="0">
            <a:spAutoFit/>
          </a:bodyPr>
          <a:lstStyle/>
          <a:p>
            <a:pPr marL="171450" indent="-171450">
              <a:buFont typeface="Arial" panose="020B0604020202020204" pitchFamily="34" charset="0"/>
              <a:buChar char="•"/>
            </a:pPr>
            <a:r>
              <a:rPr lang="en-US" sz="1200" dirty="0"/>
              <a:t>Two of Furniture’s subcategories are being sold at a </a:t>
            </a:r>
            <a:r>
              <a:rPr lang="en-US" sz="1200" b="1" dirty="0"/>
              <a:t>loss</a:t>
            </a:r>
            <a:endParaRPr lang="en-US" sz="1200" b="1" dirty="0">
              <a:solidFill>
                <a:schemeClr val="accent1"/>
              </a:solidFill>
            </a:endParaRPr>
          </a:p>
        </p:txBody>
      </p:sp>
      <p:cxnSp>
        <p:nvCxnSpPr>
          <p:cNvPr id="18" name="Straight Arrow Connector 17">
            <a:extLst>
              <a:ext uri="{FF2B5EF4-FFF2-40B4-BE49-F238E27FC236}">
                <a16:creationId xmlns:a16="http://schemas.microsoft.com/office/drawing/2014/main" id="{22705581-3CAB-A14B-9898-8B8716F253B8}"/>
              </a:ext>
            </a:extLst>
          </p:cNvPr>
          <p:cNvCxnSpPr/>
          <p:nvPr/>
        </p:nvCxnSpPr>
        <p:spPr>
          <a:xfrm flipH="1">
            <a:off x="3204051" y="4547763"/>
            <a:ext cx="5779135" cy="832104"/>
          </a:xfrm>
          <a:prstGeom prst="straightConnector1">
            <a:avLst/>
          </a:prstGeom>
          <a:ln>
            <a:solidFill>
              <a:schemeClr val="accent1">
                <a:alpha val="32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C58DA9D-64CE-DA48-8545-7BB9BD1D4912}"/>
              </a:ext>
            </a:extLst>
          </p:cNvPr>
          <p:cNvSpPr txBox="1"/>
          <p:nvPr/>
        </p:nvSpPr>
        <p:spPr>
          <a:xfrm>
            <a:off x="4063992" y="509451"/>
            <a:ext cx="4084664" cy="400110"/>
          </a:xfrm>
          <a:prstGeom prst="rect">
            <a:avLst/>
          </a:prstGeom>
          <a:noFill/>
        </p:spPr>
        <p:txBody>
          <a:bodyPr wrap="square" rtlCol="0">
            <a:spAutoFit/>
          </a:bodyPr>
          <a:lstStyle/>
          <a:p>
            <a:pPr algn="ctr"/>
            <a:r>
              <a:rPr lang="en-US" sz="2000" dirty="0">
                <a:latin typeface="Verdana" panose="020B0604030504040204" pitchFamily="34" charset="0"/>
                <a:ea typeface="Verdana" panose="020B0604030504040204" pitchFamily="34" charset="0"/>
                <a:cs typeface="Verdana" panose="020B0604030504040204" pitchFamily="34" charset="0"/>
              </a:rPr>
              <a:t>Profit Margin by Subcategory</a:t>
            </a:r>
          </a:p>
        </p:txBody>
      </p:sp>
    </p:spTree>
    <p:extLst>
      <p:ext uri="{BB962C8B-B14F-4D97-AF65-F5344CB8AC3E}">
        <p14:creationId xmlns:p14="http://schemas.microsoft.com/office/powerpoint/2010/main" val="420110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5A1334-6463-584F-983B-C3AE4ABCA65F}"/>
              </a:ext>
            </a:extLst>
          </p:cNvPr>
          <p:cNvSpPr txBox="1"/>
          <p:nvPr/>
        </p:nvSpPr>
        <p:spPr>
          <a:xfrm>
            <a:off x="171451" y="171449"/>
            <a:ext cx="11844337" cy="6529387"/>
          </a:xfrm>
          <a:prstGeom prst="rect">
            <a:avLst/>
          </a:prstGeom>
          <a:solidFill>
            <a:schemeClr val="bg1"/>
          </a:solidFill>
        </p:spPr>
        <p:txBody>
          <a:bodyPr wrap="square" rtlCol="0">
            <a:spAutoFit/>
          </a:bodyPr>
          <a:lstStyle/>
          <a:p>
            <a:endParaRPr lang="en-US" dirty="0"/>
          </a:p>
        </p:txBody>
      </p:sp>
      <p:pic>
        <p:nvPicPr>
          <p:cNvPr id="5" name="Picture 4">
            <a:extLst>
              <a:ext uri="{FF2B5EF4-FFF2-40B4-BE49-F238E27FC236}">
                <a16:creationId xmlns:a16="http://schemas.microsoft.com/office/drawing/2014/main" id="{574D7FB5-FB8E-614A-AF78-807CDB00C983}"/>
              </a:ext>
            </a:extLst>
          </p:cNvPr>
          <p:cNvPicPr>
            <a:picLocks noChangeAspect="1"/>
          </p:cNvPicPr>
          <p:nvPr/>
        </p:nvPicPr>
        <p:blipFill>
          <a:blip r:embed="rId3"/>
          <a:stretch>
            <a:fillRect/>
          </a:stretch>
        </p:blipFill>
        <p:spPr>
          <a:xfrm>
            <a:off x="300198" y="225454"/>
            <a:ext cx="7152162" cy="6421375"/>
          </a:xfrm>
          <a:prstGeom prst="rect">
            <a:avLst/>
          </a:prstGeom>
        </p:spPr>
      </p:pic>
      <p:sp>
        <p:nvSpPr>
          <p:cNvPr id="6" name="TextBox 5">
            <a:extLst>
              <a:ext uri="{FF2B5EF4-FFF2-40B4-BE49-F238E27FC236}">
                <a16:creationId xmlns:a16="http://schemas.microsoft.com/office/drawing/2014/main" id="{231B603B-F7B9-C04B-8DA9-B4CF51112B31}"/>
              </a:ext>
            </a:extLst>
          </p:cNvPr>
          <p:cNvSpPr txBox="1"/>
          <p:nvPr/>
        </p:nvSpPr>
        <p:spPr>
          <a:xfrm>
            <a:off x="7799832" y="1098101"/>
            <a:ext cx="3145536" cy="923330"/>
          </a:xfrm>
          <a:prstGeom prst="rect">
            <a:avLst/>
          </a:prstGeom>
          <a:noFill/>
        </p:spPr>
        <p:txBody>
          <a:bodyPr wrap="square" rtlCol="0">
            <a:spAutoFit/>
          </a:bodyPr>
          <a:lstStyle/>
          <a:p>
            <a:pPr marL="285750" indent="-285750">
              <a:buFont typeface="Arial" panose="020B0604020202020204" pitchFamily="34" charset="0"/>
              <a:buChar char="•"/>
            </a:pPr>
            <a:r>
              <a:rPr lang="en-US" dirty="0"/>
              <a:t>Drop off in margins is quite big within </a:t>
            </a:r>
            <a:r>
              <a:rPr lang="en-US" dirty="0">
                <a:solidFill>
                  <a:schemeClr val="accent1"/>
                </a:solidFill>
              </a:rPr>
              <a:t>Tables</a:t>
            </a:r>
            <a:r>
              <a:rPr lang="en-US" dirty="0"/>
              <a:t> and </a:t>
            </a:r>
            <a:r>
              <a:rPr lang="en-US" dirty="0">
                <a:solidFill>
                  <a:schemeClr val="accent1"/>
                </a:solidFill>
              </a:rPr>
              <a:t>Bookcases</a:t>
            </a:r>
          </a:p>
        </p:txBody>
      </p:sp>
      <p:sp>
        <p:nvSpPr>
          <p:cNvPr id="7" name="TextBox 6">
            <a:extLst>
              <a:ext uri="{FF2B5EF4-FFF2-40B4-BE49-F238E27FC236}">
                <a16:creationId xmlns:a16="http://schemas.microsoft.com/office/drawing/2014/main" id="{83294F29-15FD-F242-ABAE-5F1CA0991DFD}"/>
              </a:ext>
            </a:extLst>
          </p:cNvPr>
          <p:cNvSpPr txBox="1"/>
          <p:nvPr/>
        </p:nvSpPr>
        <p:spPr>
          <a:xfrm>
            <a:off x="7799832" y="2348873"/>
            <a:ext cx="27432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Supplies actually have a very high margin on many of its items, yet the subcategory as a whole is sold at a loss</a:t>
            </a:r>
          </a:p>
        </p:txBody>
      </p:sp>
      <p:sp>
        <p:nvSpPr>
          <p:cNvPr id="10" name="TextBox 9">
            <a:extLst>
              <a:ext uri="{FF2B5EF4-FFF2-40B4-BE49-F238E27FC236}">
                <a16:creationId xmlns:a16="http://schemas.microsoft.com/office/drawing/2014/main" id="{1EAD3DB2-712F-564F-A075-1C3EA9D33B8C}"/>
              </a:ext>
            </a:extLst>
          </p:cNvPr>
          <p:cNvSpPr txBox="1"/>
          <p:nvPr/>
        </p:nvSpPr>
        <p:spPr>
          <a:xfrm>
            <a:off x="8119872" y="4153643"/>
            <a:ext cx="2825496" cy="1354217"/>
          </a:xfrm>
          <a:prstGeom prst="rect">
            <a:avLst/>
          </a:prstGeom>
          <a:noFill/>
        </p:spPr>
        <p:txBody>
          <a:bodyPr wrap="square" rtlCol="0">
            <a:spAutoFit/>
          </a:bodyPr>
          <a:lstStyle/>
          <a:p>
            <a:r>
              <a:rPr lang="en-US" sz="1600" b="1" dirty="0"/>
              <a:t>Explanation: Highest selling items are being sold at a loss, bringing the margin down for entire subcategory</a:t>
            </a:r>
          </a:p>
          <a:p>
            <a:endParaRPr lang="en-US" dirty="0"/>
          </a:p>
        </p:txBody>
      </p:sp>
    </p:spTree>
    <p:extLst>
      <p:ext uri="{BB962C8B-B14F-4D97-AF65-F5344CB8AC3E}">
        <p14:creationId xmlns:p14="http://schemas.microsoft.com/office/powerpoint/2010/main" val="3878257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9B260D-183D-1B44-B4D5-ACF8F81A8217}"/>
              </a:ext>
            </a:extLst>
          </p:cNvPr>
          <p:cNvSpPr txBox="1"/>
          <p:nvPr/>
        </p:nvSpPr>
        <p:spPr>
          <a:xfrm>
            <a:off x="171451" y="171449"/>
            <a:ext cx="11844337" cy="6529387"/>
          </a:xfrm>
          <a:prstGeom prst="rect">
            <a:avLst/>
          </a:prstGeom>
          <a:solidFill>
            <a:schemeClr val="bg1"/>
          </a:solidFill>
        </p:spPr>
        <p:txBody>
          <a:bodyPr wrap="square" rtlCol="0">
            <a:spAutoFit/>
          </a:bodyPr>
          <a:lstStyle/>
          <a:p>
            <a:endParaRPr lang="en-US" dirty="0"/>
          </a:p>
        </p:txBody>
      </p:sp>
      <p:graphicFrame>
        <p:nvGraphicFramePr>
          <p:cNvPr id="8" name="Table 7">
            <a:extLst>
              <a:ext uri="{FF2B5EF4-FFF2-40B4-BE49-F238E27FC236}">
                <a16:creationId xmlns:a16="http://schemas.microsoft.com/office/drawing/2014/main" id="{B0B7D8FA-BF8B-B345-ADAC-FE6ED2AF4082}"/>
              </a:ext>
            </a:extLst>
          </p:cNvPr>
          <p:cNvGraphicFramePr>
            <a:graphicFrameLocks noGrp="1"/>
          </p:cNvGraphicFramePr>
          <p:nvPr>
            <p:extLst>
              <p:ext uri="{D42A27DB-BD31-4B8C-83A1-F6EECF244321}">
                <p14:modId xmlns:p14="http://schemas.microsoft.com/office/powerpoint/2010/main" val="923644662"/>
              </p:ext>
            </p:extLst>
          </p:nvPr>
        </p:nvGraphicFramePr>
        <p:xfrm>
          <a:off x="1566067" y="1293412"/>
          <a:ext cx="9255127" cy="5069400"/>
        </p:xfrm>
        <a:graphic>
          <a:graphicData uri="http://schemas.openxmlformats.org/drawingml/2006/table">
            <a:tbl>
              <a:tblPr firstRow="1" bandRow="1">
                <a:tableStyleId>{5C22544A-7EE6-4342-B048-85BDC9FD1C3A}</a:tableStyleId>
              </a:tblPr>
              <a:tblGrid>
                <a:gridCol w="1322161">
                  <a:extLst>
                    <a:ext uri="{9D8B030D-6E8A-4147-A177-3AD203B41FA5}">
                      <a16:colId xmlns:a16="http://schemas.microsoft.com/office/drawing/2014/main" val="3388694554"/>
                    </a:ext>
                  </a:extLst>
                </a:gridCol>
                <a:gridCol w="1322161">
                  <a:extLst>
                    <a:ext uri="{9D8B030D-6E8A-4147-A177-3AD203B41FA5}">
                      <a16:colId xmlns:a16="http://schemas.microsoft.com/office/drawing/2014/main" val="3751265373"/>
                    </a:ext>
                  </a:extLst>
                </a:gridCol>
                <a:gridCol w="1322161">
                  <a:extLst>
                    <a:ext uri="{9D8B030D-6E8A-4147-A177-3AD203B41FA5}">
                      <a16:colId xmlns:a16="http://schemas.microsoft.com/office/drawing/2014/main" val="1589924962"/>
                    </a:ext>
                  </a:extLst>
                </a:gridCol>
                <a:gridCol w="1322161">
                  <a:extLst>
                    <a:ext uri="{9D8B030D-6E8A-4147-A177-3AD203B41FA5}">
                      <a16:colId xmlns:a16="http://schemas.microsoft.com/office/drawing/2014/main" val="3503463241"/>
                    </a:ext>
                  </a:extLst>
                </a:gridCol>
                <a:gridCol w="1322161">
                  <a:extLst>
                    <a:ext uri="{9D8B030D-6E8A-4147-A177-3AD203B41FA5}">
                      <a16:colId xmlns:a16="http://schemas.microsoft.com/office/drawing/2014/main" val="2258391672"/>
                    </a:ext>
                  </a:extLst>
                </a:gridCol>
                <a:gridCol w="1322161">
                  <a:extLst>
                    <a:ext uri="{9D8B030D-6E8A-4147-A177-3AD203B41FA5}">
                      <a16:colId xmlns:a16="http://schemas.microsoft.com/office/drawing/2014/main" val="1873042636"/>
                    </a:ext>
                  </a:extLst>
                </a:gridCol>
                <a:gridCol w="1322161">
                  <a:extLst>
                    <a:ext uri="{9D8B030D-6E8A-4147-A177-3AD203B41FA5}">
                      <a16:colId xmlns:a16="http://schemas.microsoft.com/office/drawing/2014/main" val="1310512288"/>
                    </a:ext>
                  </a:extLst>
                </a:gridCol>
              </a:tblGrid>
              <a:tr h="497585">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br>
                        <a:rPr lang="en-MY" sz="1400" dirty="0">
                          <a:effectLst/>
                        </a:rPr>
                      </a:br>
                      <a:r>
                        <a:rPr lang="en-MY" sz="1400" dirty="0">
                          <a:effectLst/>
                        </a:rPr>
                        <a:t>Product Name</a:t>
                      </a:r>
                      <a:endParaRPr lang="en-MY" sz="1400" b="1" dirty="0">
                        <a:effectLst/>
                      </a:endParaRPr>
                    </a:p>
                    <a:p>
                      <a:pPr algn="ctr" fontAlgn="ctr"/>
                      <a:endParaRPr lang="en-MY" sz="1400" dirty="0">
                        <a:effectLst/>
                      </a:endParaRPr>
                    </a:p>
                  </a:txBody>
                  <a:tcPr marL="76200" marR="76200" marT="38100" marB="38100" anchor="ctr"/>
                </a:tc>
                <a:tc>
                  <a:txBody>
                    <a:bodyPr/>
                    <a:lstStyle/>
                    <a:p>
                      <a:pPr algn="ctr" fontAlgn="ctr"/>
                      <a:r>
                        <a:rPr lang="en-MY" sz="1400" b="1" dirty="0">
                          <a:effectLst/>
                        </a:rPr>
                        <a:t>Postal Code</a:t>
                      </a:r>
                    </a:p>
                  </a:txBody>
                  <a:tcPr marL="76200" marR="76200" marT="38100" marB="38100" anchor="ctr"/>
                </a:tc>
                <a:tc>
                  <a:txBody>
                    <a:bodyPr/>
                    <a:lstStyle/>
                    <a:p>
                      <a:pPr algn="ctr" fontAlgn="ctr"/>
                      <a:r>
                        <a:rPr lang="en-MY" sz="1400" b="1" dirty="0">
                          <a:effectLst/>
                        </a:rPr>
                        <a:t>Sales</a:t>
                      </a:r>
                    </a:p>
                  </a:txBody>
                  <a:tcPr marL="76200" marR="76200" marT="38100" marB="38100" anchor="ctr"/>
                </a:tc>
                <a:tc>
                  <a:txBody>
                    <a:bodyPr/>
                    <a:lstStyle/>
                    <a:p>
                      <a:pPr algn="ctr" fontAlgn="ctr"/>
                      <a:r>
                        <a:rPr lang="en-MY" sz="1400" b="1" dirty="0">
                          <a:effectLst/>
                        </a:rPr>
                        <a:t>Discount</a:t>
                      </a:r>
                    </a:p>
                  </a:txBody>
                  <a:tcPr marL="76200" marR="76200" marT="38100" marB="38100" anchor="ctr"/>
                </a:tc>
                <a:tc>
                  <a:txBody>
                    <a:bodyPr/>
                    <a:lstStyle/>
                    <a:p>
                      <a:pPr algn="ctr" fontAlgn="ctr"/>
                      <a:r>
                        <a:rPr lang="en-MY" sz="1400" b="1" dirty="0">
                          <a:effectLst/>
                        </a:rPr>
                        <a:t>Profit</a:t>
                      </a:r>
                    </a:p>
                  </a:txBody>
                  <a:tcPr marL="76200" marR="76200" marT="38100" marB="38100" anchor="ctr"/>
                </a:tc>
                <a:tc>
                  <a:txBody>
                    <a:bodyPr/>
                    <a:lstStyle/>
                    <a:p>
                      <a:pPr algn="ctr" fontAlgn="ctr"/>
                      <a:r>
                        <a:rPr lang="en-MY" sz="1400" b="1" dirty="0">
                          <a:effectLst/>
                        </a:rPr>
                        <a:t>Profit </a:t>
                      </a:r>
                    </a:p>
                  </a:txBody>
                  <a:tcPr marL="76200" marR="76200" marT="38100" marB="38100" anchor="ctr"/>
                </a:tc>
                <a:tc>
                  <a:txBody>
                    <a:bodyPr/>
                    <a:lstStyle/>
                    <a:p>
                      <a:pPr algn="ctr"/>
                      <a:r>
                        <a:rPr lang="en-US" sz="1400" b="1" dirty="0"/>
                        <a:t>Profit Margin</a:t>
                      </a:r>
                    </a:p>
                  </a:txBody>
                  <a:tcPr/>
                </a:tc>
                <a:extLst>
                  <a:ext uri="{0D108BD9-81ED-4DB2-BD59-A6C34878D82A}">
                    <a16:rowId xmlns:a16="http://schemas.microsoft.com/office/drawing/2014/main" val="3577397671"/>
                  </a:ext>
                </a:extLst>
              </a:tr>
              <a:tr h="953002">
                <a:tc>
                  <a:txBody>
                    <a:bodyPr/>
                    <a:lstStyle/>
                    <a:p>
                      <a:pPr algn="ctr" fontAlgn="ctr"/>
                      <a:r>
                        <a:rPr lang="en-MY" sz="1400" b="0" dirty="0">
                          <a:effectLst/>
                        </a:rPr>
                        <a:t>High Speed Automatic Electric Letter Opener</a:t>
                      </a:r>
                    </a:p>
                  </a:txBody>
                  <a:tcPr marL="76200" marR="76200" marT="38100" marB="38100" anchor="ctr"/>
                </a:tc>
                <a:tc>
                  <a:txBody>
                    <a:bodyPr/>
                    <a:lstStyle/>
                    <a:p>
                      <a:pPr algn="ctr"/>
                      <a:r>
                        <a:rPr lang="en-MY" sz="1400" dirty="0">
                          <a:effectLst/>
                        </a:rPr>
                        <a:t>266895</a:t>
                      </a:r>
                    </a:p>
                  </a:txBody>
                  <a:tcPr marL="76200" marR="76200" marT="38100" marB="38100" anchor="ctr"/>
                </a:tc>
                <a:tc>
                  <a:txBody>
                    <a:bodyPr/>
                    <a:lstStyle/>
                    <a:p>
                      <a:pPr algn="ctr"/>
                      <a:r>
                        <a:rPr lang="en-MY" sz="1400">
                          <a:effectLst/>
                        </a:rPr>
                        <a:t>17030.312</a:t>
                      </a:r>
                    </a:p>
                  </a:txBody>
                  <a:tcPr marL="76200" marR="76200" marT="38100" marB="38100" anchor="ctr"/>
                </a:tc>
                <a:tc>
                  <a:txBody>
                    <a:bodyPr/>
                    <a:lstStyle/>
                    <a:p>
                      <a:pPr algn="ctr"/>
                      <a:r>
                        <a:rPr lang="en-MY" sz="1400">
                          <a:effectLst/>
                        </a:rPr>
                        <a:t>11</a:t>
                      </a:r>
                    </a:p>
                  </a:txBody>
                  <a:tcPr marL="76200" marR="76200" marT="38100" marB="38100" anchor="ctr"/>
                </a:tc>
                <a:tc>
                  <a:txBody>
                    <a:bodyPr/>
                    <a:lstStyle/>
                    <a:p>
                      <a:pPr algn="ctr"/>
                      <a:r>
                        <a:rPr lang="en-MY" sz="1400" dirty="0">
                          <a:effectLst/>
                        </a:rPr>
                        <a:t>0.2</a:t>
                      </a:r>
                    </a:p>
                  </a:txBody>
                  <a:tcPr marL="76200" marR="76200" marT="38100" marB="38100" anchor="ctr"/>
                </a:tc>
                <a:tc>
                  <a:txBody>
                    <a:bodyPr/>
                    <a:lstStyle/>
                    <a:p>
                      <a:pPr algn="ctr"/>
                      <a:r>
                        <a:rPr lang="en-MY" sz="1400">
                          <a:effectLst/>
                        </a:rPr>
                        <a:t>-262.00</a:t>
                      </a:r>
                    </a:p>
                  </a:txBody>
                  <a:tcPr marL="76200" marR="76200" marT="38100" marB="38100" anchor="ctr"/>
                </a:tc>
                <a:tc>
                  <a:txBody>
                    <a:bodyPr/>
                    <a:lstStyle/>
                    <a:p>
                      <a:pPr algn="ctr"/>
                      <a:r>
                        <a:rPr lang="en-MY" sz="1400" dirty="0">
                          <a:effectLst/>
                        </a:rPr>
                        <a:t>-0.02</a:t>
                      </a:r>
                    </a:p>
                  </a:txBody>
                  <a:tcPr marL="76200" marR="76200" marT="38100" marB="38100" anchor="ctr"/>
                </a:tc>
                <a:extLst>
                  <a:ext uri="{0D108BD9-81ED-4DB2-BD59-A6C34878D82A}">
                    <a16:rowId xmlns:a16="http://schemas.microsoft.com/office/drawing/2014/main" val="3931861638"/>
                  </a:ext>
                </a:extLst>
              </a:tr>
              <a:tr h="1104808">
                <a:tc>
                  <a:txBody>
                    <a:bodyPr/>
                    <a:lstStyle/>
                    <a:p>
                      <a:pPr algn="ctr" fontAlgn="ctr"/>
                      <a:r>
                        <a:rPr lang="en-MY" sz="1400" b="0">
                          <a:effectLst/>
                        </a:rPr>
                        <a:t>Martin Yale Chadless Opener Electric Letter Opener</a:t>
                      </a:r>
                    </a:p>
                  </a:txBody>
                  <a:tcPr marL="76200" marR="76200" marT="38100" marB="38100" anchor="ctr"/>
                </a:tc>
                <a:tc>
                  <a:txBody>
                    <a:bodyPr/>
                    <a:lstStyle/>
                    <a:p>
                      <a:pPr algn="ctr"/>
                      <a:r>
                        <a:rPr lang="en-MY" sz="1400">
                          <a:effectLst/>
                        </a:rPr>
                        <a:t>277104</a:t>
                      </a:r>
                    </a:p>
                  </a:txBody>
                  <a:tcPr marL="76200" marR="76200" marT="38100" marB="38100" anchor="ctr"/>
                </a:tc>
                <a:tc>
                  <a:txBody>
                    <a:bodyPr/>
                    <a:lstStyle/>
                    <a:p>
                      <a:pPr algn="ctr"/>
                      <a:r>
                        <a:rPr lang="en-MY" sz="1400">
                          <a:effectLst/>
                        </a:rPr>
                        <a:t>16656.200</a:t>
                      </a:r>
                    </a:p>
                  </a:txBody>
                  <a:tcPr marL="76200" marR="76200" marT="38100" marB="38100" anchor="ctr"/>
                </a:tc>
                <a:tc>
                  <a:txBody>
                    <a:bodyPr/>
                    <a:lstStyle/>
                    <a:p>
                      <a:pPr algn="ctr"/>
                      <a:r>
                        <a:rPr lang="en-MY" sz="1400">
                          <a:effectLst/>
                        </a:rPr>
                        <a:t>22</a:t>
                      </a:r>
                    </a:p>
                  </a:txBody>
                  <a:tcPr marL="76200" marR="76200" marT="38100" marB="38100" anchor="ctr"/>
                </a:tc>
                <a:tc>
                  <a:txBody>
                    <a:bodyPr/>
                    <a:lstStyle/>
                    <a:p>
                      <a:pPr algn="ctr"/>
                      <a:r>
                        <a:rPr lang="en-MY" sz="1400">
                          <a:effectLst/>
                        </a:rPr>
                        <a:t>0.6</a:t>
                      </a:r>
                    </a:p>
                  </a:txBody>
                  <a:tcPr marL="76200" marR="76200" marT="38100" marB="38100" anchor="ctr"/>
                </a:tc>
                <a:tc>
                  <a:txBody>
                    <a:bodyPr/>
                    <a:lstStyle/>
                    <a:p>
                      <a:pPr algn="ctr"/>
                      <a:r>
                        <a:rPr lang="en-MY" sz="1400">
                          <a:effectLst/>
                        </a:rPr>
                        <a:t>-1299.18</a:t>
                      </a:r>
                    </a:p>
                  </a:txBody>
                  <a:tcPr marL="76200" marR="76200" marT="38100" marB="38100" anchor="ctr"/>
                </a:tc>
                <a:tc>
                  <a:txBody>
                    <a:bodyPr/>
                    <a:lstStyle/>
                    <a:p>
                      <a:pPr algn="ctr"/>
                      <a:r>
                        <a:rPr lang="en-MY" sz="1400">
                          <a:effectLst/>
                        </a:rPr>
                        <a:t>-0.08</a:t>
                      </a:r>
                    </a:p>
                  </a:txBody>
                  <a:tcPr marL="76200" marR="76200" marT="38100" marB="38100" anchor="ctr"/>
                </a:tc>
                <a:extLst>
                  <a:ext uri="{0D108BD9-81ED-4DB2-BD59-A6C34878D82A}">
                    <a16:rowId xmlns:a16="http://schemas.microsoft.com/office/drawing/2014/main" val="929403451"/>
                  </a:ext>
                </a:extLst>
              </a:tr>
              <a:tr h="809667">
                <a:tc>
                  <a:txBody>
                    <a:bodyPr/>
                    <a:lstStyle/>
                    <a:p>
                      <a:pPr algn="ctr" fontAlgn="ctr"/>
                      <a:r>
                        <a:rPr lang="en-MY" sz="1400" b="0">
                          <a:effectLst/>
                        </a:rPr>
                        <a:t>Compact Automatic Electric Letter Opener</a:t>
                      </a:r>
                    </a:p>
                  </a:txBody>
                  <a:tcPr marL="76200" marR="76200" marT="38100" marB="38100" anchor="ctr"/>
                </a:tc>
                <a:tc>
                  <a:txBody>
                    <a:bodyPr/>
                    <a:lstStyle/>
                    <a:p>
                      <a:pPr algn="ctr"/>
                      <a:r>
                        <a:rPr lang="en-MY" sz="1400">
                          <a:effectLst/>
                        </a:rPr>
                        <a:t>354385</a:t>
                      </a:r>
                    </a:p>
                  </a:txBody>
                  <a:tcPr marL="76200" marR="76200" marT="38100" marB="38100" anchor="ctr"/>
                </a:tc>
                <a:tc>
                  <a:txBody>
                    <a:bodyPr/>
                    <a:lstStyle/>
                    <a:p>
                      <a:pPr algn="ctr"/>
                      <a:r>
                        <a:rPr lang="en-MY" sz="1400">
                          <a:effectLst/>
                        </a:rPr>
                        <a:t>2982.750</a:t>
                      </a:r>
                    </a:p>
                  </a:txBody>
                  <a:tcPr marL="76200" marR="76200" marT="38100" marB="38100" anchor="ctr"/>
                </a:tc>
                <a:tc>
                  <a:txBody>
                    <a:bodyPr/>
                    <a:lstStyle/>
                    <a:p>
                      <a:pPr algn="ctr"/>
                      <a:r>
                        <a:rPr lang="en-MY" sz="1400">
                          <a:effectLst/>
                        </a:rPr>
                        <a:t>26</a:t>
                      </a:r>
                    </a:p>
                  </a:txBody>
                  <a:tcPr marL="76200" marR="76200" marT="38100" marB="38100" anchor="ctr"/>
                </a:tc>
                <a:tc>
                  <a:txBody>
                    <a:bodyPr/>
                    <a:lstStyle/>
                    <a:p>
                      <a:pPr algn="ctr"/>
                      <a:r>
                        <a:rPr lang="en-MY" sz="1400">
                          <a:effectLst/>
                        </a:rPr>
                        <a:t>0.4</a:t>
                      </a:r>
                    </a:p>
                  </a:txBody>
                  <a:tcPr marL="76200" marR="76200" marT="38100" marB="38100" anchor="ctr"/>
                </a:tc>
                <a:tc>
                  <a:txBody>
                    <a:bodyPr/>
                    <a:lstStyle/>
                    <a:p>
                      <a:pPr algn="ctr"/>
                      <a:r>
                        <a:rPr lang="en-MY" sz="1400">
                          <a:effectLst/>
                        </a:rPr>
                        <a:t>-57.27</a:t>
                      </a:r>
                    </a:p>
                  </a:txBody>
                  <a:tcPr marL="76200" marR="76200" marT="38100" marB="38100" anchor="ctr"/>
                </a:tc>
                <a:tc>
                  <a:txBody>
                    <a:bodyPr/>
                    <a:lstStyle/>
                    <a:p>
                      <a:pPr algn="ctr"/>
                      <a:r>
                        <a:rPr lang="en-MY" sz="1400" dirty="0">
                          <a:effectLst/>
                        </a:rPr>
                        <a:t>-0.02</a:t>
                      </a:r>
                    </a:p>
                  </a:txBody>
                  <a:tcPr marL="76200" marR="76200" marT="38100" marB="38100" anchor="ctr"/>
                </a:tc>
                <a:extLst>
                  <a:ext uri="{0D108BD9-81ED-4DB2-BD59-A6C34878D82A}">
                    <a16:rowId xmlns:a16="http://schemas.microsoft.com/office/drawing/2014/main" val="4077921625"/>
                  </a:ext>
                </a:extLst>
              </a:tr>
              <a:tr h="649390">
                <a:tc>
                  <a:txBody>
                    <a:bodyPr/>
                    <a:lstStyle/>
                    <a:p>
                      <a:pPr algn="ctr" fontAlgn="ctr"/>
                      <a:r>
                        <a:rPr lang="en-MY" sz="1400" b="0">
                          <a:effectLst/>
                        </a:rPr>
                        <a:t>Premier Automatic Letter Opener</a:t>
                      </a:r>
                    </a:p>
                  </a:txBody>
                  <a:tcPr marL="76200" marR="76200" marT="38100" marB="38100" anchor="ctr"/>
                </a:tc>
                <a:tc>
                  <a:txBody>
                    <a:bodyPr/>
                    <a:lstStyle/>
                    <a:p>
                      <a:pPr algn="ctr"/>
                      <a:r>
                        <a:rPr lang="en-MY" sz="1400">
                          <a:effectLst/>
                        </a:rPr>
                        <a:t>195746</a:t>
                      </a:r>
                    </a:p>
                  </a:txBody>
                  <a:tcPr marL="76200" marR="76200" marT="38100" marB="38100" anchor="ctr"/>
                </a:tc>
                <a:tc>
                  <a:txBody>
                    <a:bodyPr/>
                    <a:lstStyle/>
                    <a:p>
                      <a:pPr algn="ctr"/>
                      <a:r>
                        <a:rPr lang="en-MY" sz="1400">
                          <a:effectLst/>
                        </a:rPr>
                        <a:t>2836.366</a:t>
                      </a:r>
                    </a:p>
                  </a:txBody>
                  <a:tcPr marL="76200" marR="76200" marT="38100" marB="38100" anchor="ctr"/>
                </a:tc>
                <a:tc>
                  <a:txBody>
                    <a:bodyPr/>
                    <a:lstStyle/>
                    <a:p>
                      <a:pPr algn="ctr"/>
                      <a:r>
                        <a:rPr lang="en-MY" sz="1400">
                          <a:effectLst/>
                        </a:rPr>
                        <a:t>14</a:t>
                      </a:r>
                    </a:p>
                  </a:txBody>
                  <a:tcPr marL="76200" marR="76200" marT="38100" marB="38100" anchor="ctr"/>
                </a:tc>
                <a:tc>
                  <a:txBody>
                    <a:bodyPr/>
                    <a:lstStyle/>
                    <a:p>
                      <a:pPr algn="ctr"/>
                      <a:r>
                        <a:rPr lang="en-MY" sz="1400">
                          <a:effectLst/>
                        </a:rPr>
                        <a:t>0.6</a:t>
                      </a:r>
                    </a:p>
                  </a:txBody>
                  <a:tcPr marL="76200" marR="76200" marT="38100" marB="38100" anchor="ctr"/>
                </a:tc>
                <a:tc>
                  <a:txBody>
                    <a:bodyPr/>
                    <a:lstStyle/>
                    <a:p>
                      <a:pPr algn="ctr"/>
                      <a:r>
                        <a:rPr lang="en-MY" sz="1400">
                          <a:effectLst/>
                        </a:rPr>
                        <a:t>-427.86</a:t>
                      </a:r>
                    </a:p>
                  </a:txBody>
                  <a:tcPr marL="76200" marR="76200" marT="38100" marB="38100" anchor="ctr"/>
                </a:tc>
                <a:tc>
                  <a:txBody>
                    <a:bodyPr/>
                    <a:lstStyle/>
                    <a:p>
                      <a:pPr algn="ctr"/>
                      <a:r>
                        <a:rPr lang="en-MY" sz="1400">
                          <a:effectLst/>
                        </a:rPr>
                        <a:t>-0.15</a:t>
                      </a:r>
                    </a:p>
                  </a:txBody>
                  <a:tcPr marL="76200" marR="76200" marT="38100" marB="38100" anchor="ctr"/>
                </a:tc>
                <a:extLst>
                  <a:ext uri="{0D108BD9-81ED-4DB2-BD59-A6C34878D82A}">
                    <a16:rowId xmlns:a16="http://schemas.microsoft.com/office/drawing/2014/main" val="1803021189"/>
                  </a:ext>
                </a:extLst>
              </a:tr>
              <a:tr h="649390">
                <a:tc>
                  <a:txBody>
                    <a:bodyPr/>
                    <a:lstStyle/>
                    <a:p>
                      <a:pPr algn="ctr" fontAlgn="ctr"/>
                      <a:r>
                        <a:rPr lang="en-MY" sz="1400" b="0">
                          <a:effectLst/>
                        </a:rPr>
                        <a:t>Premier Electric Letter Opener</a:t>
                      </a:r>
                    </a:p>
                  </a:txBody>
                  <a:tcPr marL="76200" marR="76200" marT="38100" marB="38100" anchor="ctr"/>
                </a:tc>
                <a:tc>
                  <a:txBody>
                    <a:bodyPr/>
                    <a:lstStyle/>
                    <a:p>
                      <a:pPr algn="ctr"/>
                      <a:r>
                        <a:rPr lang="en-MY" sz="1400">
                          <a:effectLst/>
                        </a:rPr>
                        <a:t>405429</a:t>
                      </a:r>
                    </a:p>
                  </a:txBody>
                  <a:tcPr marL="76200" marR="76200" marT="38100" marB="38100" anchor="ctr"/>
                </a:tc>
                <a:tc>
                  <a:txBody>
                    <a:bodyPr/>
                    <a:lstStyle/>
                    <a:p>
                      <a:pPr algn="ctr"/>
                      <a:r>
                        <a:rPr lang="en-MY" sz="1400">
                          <a:effectLst/>
                        </a:rPr>
                        <a:t>2641.608</a:t>
                      </a:r>
                    </a:p>
                  </a:txBody>
                  <a:tcPr marL="76200" marR="76200" marT="38100" marB="38100" anchor="ctr"/>
                </a:tc>
                <a:tc>
                  <a:txBody>
                    <a:bodyPr/>
                    <a:lstStyle/>
                    <a:p>
                      <a:pPr algn="ctr"/>
                      <a:r>
                        <a:rPr lang="en-MY" sz="1400">
                          <a:effectLst/>
                        </a:rPr>
                        <a:t>24</a:t>
                      </a:r>
                    </a:p>
                  </a:txBody>
                  <a:tcPr marL="76200" marR="76200" marT="38100" marB="38100" anchor="ctr"/>
                </a:tc>
                <a:tc>
                  <a:txBody>
                    <a:bodyPr/>
                    <a:lstStyle/>
                    <a:p>
                      <a:pPr algn="ctr"/>
                      <a:r>
                        <a:rPr lang="en-MY" sz="1400">
                          <a:effectLst/>
                        </a:rPr>
                        <a:t>0.6</a:t>
                      </a:r>
                    </a:p>
                  </a:txBody>
                  <a:tcPr marL="76200" marR="76200" marT="38100" marB="38100" anchor="ctr"/>
                </a:tc>
                <a:tc>
                  <a:txBody>
                    <a:bodyPr/>
                    <a:lstStyle/>
                    <a:p>
                      <a:pPr algn="ctr"/>
                      <a:r>
                        <a:rPr lang="en-MY" sz="1400">
                          <a:effectLst/>
                        </a:rPr>
                        <a:t>-0.00</a:t>
                      </a:r>
                    </a:p>
                  </a:txBody>
                  <a:tcPr marL="76200" marR="76200" marT="38100" marB="38100" anchor="ctr"/>
                </a:tc>
                <a:tc>
                  <a:txBody>
                    <a:bodyPr/>
                    <a:lstStyle/>
                    <a:p>
                      <a:pPr algn="ctr"/>
                      <a:r>
                        <a:rPr lang="en-MY" sz="1400" dirty="0">
                          <a:effectLst/>
                        </a:rPr>
                        <a:t>-0.0</a:t>
                      </a:r>
                    </a:p>
                  </a:txBody>
                  <a:tcPr marL="76200" marR="76200" marT="38100" marB="38100" anchor="ctr"/>
                </a:tc>
                <a:extLst>
                  <a:ext uri="{0D108BD9-81ED-4DB2-BD59-A6C34878D82A}">
                    <a16:rowId xmlns:a16="http://schemas.microsoft.com/office/drawing/2014/main" val="4142765354"/>
                  </a:ext>
                </a:extLst>
              </a:tr>
            </a:tbl>
          </a:graphicData>
        </a:graphic>
      </p:graphicFrame>
      <p:sp>
        <p:nvSpPr>
          <p:cNvPr id="9" name="TextBox 8">
            <a:extLst>
              <a:ext uri="{FF2B5EF4-FFF2-40B4-BE49-F238E27FC236}">
                <a16:creationId xmlns:a16="http://schemas.microsoft.com/office/drawing/2014/main" id="{A40AB0B7-445A-284C-BE1A-25C17B73A6D4}"/>
              </a:ext>
            </a:extLst>
          </p:cNvPr>
          <p:cNvSpPr txBox="1"/>
          <p:nvPr/>
        </p:nvSpPr>
        <p:spPr>
          <a:xfrm>
            <a:off x="2900361" y="529050"/>
            <a:ext cx="6386513" cy="461665"/>
          </a:xfrm>
          <a:prstGeom prst="rect">
            <a:avLst/>
          </a:prstGeom>
          <a:noFill/>
        </p:spPr>
        <p:txBody>
          <a:bodyPr wrap="square" rtlCol="0">
            <a:spAutoFit/>
          </a:bodyPr>
          <a:lstStyle/>
          <a:p>
            <a:pPr algn="ctr"/>
            <a:r>
              <a:rPr lang="en-US" sz="2400" dirty="0">
                <a:latin typeface="Verdana" panose="020B0604030504040204" pitchFamily="34" charset="0"/>
                <a:ea typeface="Verdana" panose="020B0604030504040204" pitchFamily="34" charset="0"/>
                <a:cs typeface="Verdana" panose="020B0604030504040204" pitchFamily="34" charset="0"/>
              </a:rPr>
              <a:t>Top 5 Sales in Supplies Sub-Category</a:t>
            </a:r>
          </a:p>
        </p:txBody>
      </p:sp>
    </p:spTree>
    <p:extLst>
      <p:ext uri="{BB962C8B-B14F-4D97-AF65-F5344CB8AC3E}">
        <p14:creationId xmlns:p14="http://schemas.microsoft.com/office/powerpoint/2010/main" val="3465523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7E45733-5D72-5141-9E15-C040B3D0753C}"/>
              </a:ext>
            </a:extLst>
          </p:cNvPr>
          <p:cNvSpPr txBox="1"/>
          <p:nvPr/>
        </p:nvSpPr>
        <p:spPr>
          <a:xfrm>
            <a:off x="171451" y="171449"/>
            <a:ext cx="11844337" cy="6529387"/>
          </a:xfrm>
          <a:prstGeom prst="rect">
            <a:avLst/>
          </a:prstGeom>
          <a:solidFill>
            <a:schemeClr val="bg1"/>
          </a:solidFill>
        </p:spPr>
        <p:txBody>
          <a:bodyPr wrap="square" rtlCol="0">
            <a:spAutoFit/>
          </a:bodyPr>
          <a:lstStyle/>
          <a:p>
            <a:endParaRPr lang="en-US" dirty="0"/>
          </a:p>
        </p:txBody>
      </p:sp>
      <p:sp>
        <p:nvSpPr>
          <p:cNvPr id="5" name="TextBox 4">
            <a:extLst>
              <a:ext uri="{FF2B5EF4-FFF2-40B4-BE49-F238E27FC236}">
                <a16:creationId xmlns:a16="http://schemas.microsoft.com/office/drawing/2014/main" id="{851B2CFB-BC72-4448-9733-DD18ACCB08D8}"/>
              </a:ext>
            </a:extLst>
          </p:cNvPr>
          <p:cNvSpPr txBox="1"/>
          <p:nvPr/>
        </p:nvSpPr>
        <p:spPr>
          <a:xfrm>
            <a:off x="347869" y="308113"/>
            <a:ext cx="4005470" cy="954107"/>
          </a:xfrm>
          <a:prstGeom prst="rect">
            <a:avLst/>
          </a:prstGeom>
          <a:noFill/>
        </p:spPr>
        <p:txBody>
          <a:bodyPr wrap="square" rtlCol="0">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Segment Analysis</a:t>
            </a:r>
          </a:p>
          <a:p>
            <a:endParaRPr lang="en-US" sz="2800" dirty="0"/>
          </a:p>
        </p:txBody>
      </p:sp>
      <p:pic>
        <p:nvPicPr>
          <p:cNvPr id="7" name="Picture 6">
            <a:extLst>
              <a:ext uri="{FF2B5EF4-FFF2-40B4-BE49-F238E27FC236}">
                <a16:creationId xmlns:a16="http://schemas.microsoft.com/office/drawing/2014/main" id="{8FA27A7C-1695-8347-B6A1-0C1D140FFF7B}"/>
              </a:ext>
            </a:extLst>
          </p:cNvPr>
          <p:cNvPicPr>
            <a:picLocks noChangeAspect="1"/>
          </p:cNvPicPr>
          <p:nvPr/>
        </p:nvPicPr>
        <p:blipFill>
          <a:blip r:embed="rId3"/>
          <a:stretch>
            <a:fillRect/>
          </a:stretch>
        </p:blipFill>
        <p:spPr>
          <a:xfrm>
            <a:off x="662498" y="618876"/>
            <a:ext cx="10325528" cy="5933661"/>
          </a:xfrm>
          <a:prstGeom prst="rect">
            <a:avLst/>
          </a:prstGeom>
        </p:spPr>
      </p:pic>
    </p:spTree>
    <p:extLst>
      <p:ext uri="{BB962C8B-B14F-4D97-AF65-F5344CB8AC3E}">
        <p14:creationId xmlns:p14="http://schemas.microsoft.com/office/powerpoint/2010/main" val="3035823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51D549F-1592-5648-A611-66F32C63711E}"/>
              </a:ext>
            </a:extLst>
          </p:cNvPr>
          <p:cNvSpPr txBox="1"/>
          <p:nvPr/>
        </p:nvSpPr>
        <p:spPr>
          <a:xfrm>
            <a:off x="171451" y="171449"/>
            <a:ext cx="11844337" cy="6529387"/>
          </a:xfrm>
          <a:prstGeom prst="rect">
            <a:avLst/>
          </a:prstGeom>
          <a:solidFill>
            <a:schemeClr val="bg1"/>
          </a:solidFill>
        </p:spPr>
        <p:txBody>
          <a:bodyPr wrap="square" rtlCol="0">
            <a:spAutoFit/>
          </a:bodyPr>
          <a:lstStyle/>
          <a:p>
            <a:endParaRPr lang="en-US" dirty="0"/>
          </a:p>
        </p:txBody>
      </p:sp>
      <p:sp>
        <p:nvSpPr>
          <p:cNvPr id="5" name="TextBox 4">
            <a:extLst>
              <a:ext uri="{FF2B5EF4-FFF2-40B4-BE49-F238E27FC236}">
                <a16:creationId xmlns:a16="http://schemas.microsoft.com/office/drawing/2014/main" id="{B9C00DD8-E01E-D043-A8F4-E11E0A6279AE}"/>
              </a:ext>
            </a:extLst>
          </p:cNvPr>
          <p:cNvSpPr txBox="1"/>
          <p:nvPr/>
        </p:nvSpPr>
        <p:spPr>
          <a:xfrm>
            <a:off x="407503" y="278296"/>
            <a:ext cx="5049079" cy="1384995"/>
          </a:xfrm>
          <a:prstGeom prst="rect">
            <a:avLst/>
          </a:prstGeom>
          <a:noFill/>
        </p:spPr>
        <p:txBody>
          <a:bodyPr wrap="square" rtlCol="0">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Geographical Analysis</a:t>
            </a:r>
          </a:p>
          <a:p>
            <a:endParaRPr lang="en-US" sz="2800" dirty="0"/>
          </a:p>
          <a:p>
            <a:endParaRPr lang="en-US" sz="2800" dirty="0"/>
          </a:p>
        </p:txBody>
      </p:sp>
      <p:pic>
        <p:nvPicPr>
          <p:cNvPr id="7" name="Picture 6">
            <a:extLst>
              <a:ext uri="{FF2B5EF4-FFF2-40B4-BE49-F238E27FC236}">
                <a16:creationId xmlns:a16="http://schemas.microsoft.com/office/drawing/2014/main" id="{986B38C1-C991-4C4C-8629-9683D0689B00}"/>
              </a:ext>
            </a:extLst>
          </p:cNvPr>
          <p:cNvPicPr>
            <a:picLocks noChangeAspect="1"/>
          </p:cNvPicPr>
          <p:nvPr/>
        </p:nvPicPr>
        <p:blipFill>
          <a:blip r:embed="rId3"/>
          <a:stretch>
            <a:fillRect/>
          </a:stretch>
        </p:blipFill>
        <p:spPr>
          <a:xfrm>
            <a:off x="407503" y="1070184"/>
            <a:ext cx="5906039" cy="5016779"/>
          </a:xfrm>
          <a:prstGeom prst="rect">
            <a:avLst/>
          </a:prstGeom>
        </p:spPr>
      </p:pic>
      <p:sp>
        <p:nvSpPr>
          <p:cNvPr id="8" name="TextBox 7">
            <a:extLst>
              <a:ext uri="{FF2B5EF4-FFF2-40B4-BE49-F238E27FC236}">
                <a16:creationId xmlns:a16="http://schemas.microsoft.com/office/drawing/2014/main" id="{8F5F95AC-D99E-5143-AFAD-1925E3E3B6BF}"/>
              </a:ext>
            </a:extLst>
          </p:cNvPr>
          <p:cNvSpPr txBox="1"/>
          <p:nvPr/>
        </p:nvSpPr>
        <p:spPr>
          <a:xfrm>
            <a:off x="9683885" y="4207094"/>
            <a:ext cx="2184164" cy="1600438"/>
          </a:xfrm>
          <a:prstGeom prst="rect">
            <a:avLst/>
          </a:prstGeom>
          <a:solidFill>
            <a:schemeClr val="accent5"/>
          </a:solidFill>
        </p:spPr>
        <p:txBody>
          <a:bodyPr wrap="square" rtlCol="0">
            <a:spAutoFit/>
          </a:bodyPr>
          <a:lstStyle/>
          <a:p>
            <a:pPr algn="ctr"/>
            <a:r>
              <a:rPr lang="en-US" sz="4800" b="1" dirty="0">
                <a:solidFill>
                  <a:schemeClr val="bg1"/>
                </a:solidFill>
              </a:rPr>
              <a:t>50%</a:t>
            </a:r>
          </a:p>
          <a:p>
            <a:pPr algn="ctr"/>
            <a:r>
              <a:rPr lang="en-US" sz="1600" b="1" dirty="0">
                <a:solidFill>
                  <a:schemeClr val="bg1"/>
                </a:solidFill>
              </a:rPr>
              <a:t>more sales in California than in New York</a:t>
            </a:r>
          </a:p>
          <a:p>
            <a:pPr algn="ctr"/>
            <a:endParaRPr lang="en-US" dirty="0"/>
          </a:p>
        </p:txBody>
      </p:sp>
      <p:sp>
        <p:nvSpPr>
          <p:cNvPr id="9" name="TextBox 8">
            <a:extLst>
              <a:ext uri="{FF2B5EF4-FFF2-40B4-BE49-F238E27FC236}">
                <a16:creationId xmlns:a16="http://schemas.microsoft.com/office/drawing/2014/main" id="{B5CA8EDB-AD8F-C942-82B0-DD340B3A06EB}"/>
              </a:ext>
            </a:extLst>
          </p:cNvPr>
          <p:cNvSpPr txBox="1"/>
          <p:nvPr/>
        </p:nvSpPr>
        <p:spPr>
          <a:xfrm>
            <a:off x="6980501" y="4207094"/>
            <a:ext cx="2184164" cy="1600438"/>
          </a:xfrm>
          <a:prstGeom prst="rect">
            <a:avLst/>
          </a:prstGeom>
          <a:solidFill>
            <a:schemeClr val="accent1"/>
          </a:solidFill>
        </p:spPr>
        <p:txBody>
          <a:bodyPr wrap="square" rtlCol="0">
            <a:spAutoFit/>
          </a:bodyPr>
          <a:lstStyle/>
          <a:p>
            <a:pPr algn="ctr"/>
            <a:r>
              <a:rPr lang="en-US" sz="4800" b="1" dirty="0">
                <a:solidFill>
                  <a:schemeClr val="bg1"/>
                </a:solidFill>
              </a:rPr>
              <a:t>80%</a:t>
            </a:r>
          </a:p>
          <a:p>
            <a:pPr algn="ctr"/>
            <a:r>
              <a:rPr lang="en-US" sz="1600" b="1" dirty="0">
                <a:solidFill>
                  <a:schemeClr val="bg1"/>
                </a:solidFill>
              </a:rPr>
              <a:t>more sales in New York than in Texas</a:t>
            </a:r>
          </a:p>
          <a:p>
            <a:pPr algn="ctr"/>
            <a:endParaRPr lang="en-US" dirty="0"/>
          </a:p>
        </p:txBody>
      </p:sp>
      <p:sp>
        <p:nvSpPr>
          <p:cNvPr id="10" name="TextBox 9">
            <a:extLst>
              <a:ext uri="{FF2B5EF4-FFF2-40B4-BE49-F238E27FC236}">
                <a16:creationId xmlns:a16="http://schemas.microsoft.com/office/drawing/2014/main" id="{8765F390-AA65-5147-852C-C825D83AADCE}"/>
              </a:ext>
            </a:extLst>
          </p:cNvPr>
          <p:cNvSpPr txBox="1"/>
          <p:nvPr/>
        </p:nvSpPr>
        <p:spPr>
          <a:xfrm>
            <a:off x="6942301" y="3436142"/>
            <a:ext cx="4616908" cy="584775"/>
          </a:xfrm>
          <a:prstGeom prst="rect">
            <a:avLst/>
          </a:prstGeom>
          <a:noFill/>
        </p:spPr>
        <p:txBody>
          <a:bodyPr wrap="square" rtlCol="0">
            <a:spAutoFit/>
          </a:bodyPr>
          <a:lstStyle/>
          <a:p>
            <a:r>
              <a:rPr lang="en-US" sz="1600" dirty="0">
                <a:latin typeface="Verdana" panose="020B0604030504040204" pitchFamily="34" charset="0"/>
                <a:ea typeface="Verdana" panose="020B0604030504040204" pitchFamily="34" charset="0"/>
                <a:cs typeface="Verdana" panose="020B0604030504040204" pitchFamily="34" charset="0"/>
              </a:rPr>
              <a:t>Drop in sales between states are quite large</a:t>
            </a:r>
          </a:p>
        </p:txBody>
      </p:sp>
      <p:sp>
        <p:nvSpPr>
          <p:cNvPr id="12" name="TextBox 11">
            <a:extLst>
              <a:ext uri="{FF2B5EF4-FFF2-40B4-BE49-F238E27FC236}">
                <a16:creationId xmlns:a16="http://schemas.microsoft.com/office/drawing/2014/main" id="{09D593A2-2762-084F-BB89-5D287517A1EA}"/>
              </a:ext>
            </a:extLst>
          </p:cNvPr>
          <p:cNvSpPr txBox="1"/>
          <p:nvPr/>
        </p:nvSpPr>
        <p:spPr>
          <a:xfrm>
            <a:off x="8287983" y="1557164"/>
            <a:ext cx="2372036" cy="1600438"/>
          </a:xfrm>
          <a:prstGeom prst="rect">
            <a:avLst/>
          </a:prstGeom>
          <a:solidFill>
            <a:schemeClr val="accent6"/>
          </a:solidFill>
        </p:spPr>
        <p:txBody>
          <a:bodyPr wrap="square" rtlCol="0">
            <a:spAutoFit/>
          </a:bodyPr>
          <a:lstStyle/>
          <a:p>
            <a:pPr algn="ctr"/>
            <a:r>
              <a:rPr lang="en-US" sz="4800" b="1" dirty="0">
                <a:solidFill>
                  <a:schemeClr val="bg1"/>
                </a:solidFill>
              </a:rPr>
              <a:t>50%</a:t>
            </a:r>
          </a:p>
          <a:p>
            <a:pPr algn="ctr"/>
            <a:r>
              <a:rPr lang="en-US" sz="1600" b="1" dirty="0">
                <a:solidFill>
                  <a:schemeClr val="bg1"/>
                </a:solidFill>
              </a:rPr>
              <a:t>of total revenue are made in California</a:t>
            </a:r>
          </a:p>
          <a:p>
            <a:pPr algn="ctr"/>
            <a:endParaRPr lang="en-US" dirty="0"/>
          </a:p>
        </p:txBody>
      </p:sp>
    </p:spTree>
    <p:extLst>
      <p:ext uri="{BB962C8B-B14F-4D97-AF65-F5344CB8AC3E}">
        <p14:creationId xmlns:p14="http://schemas.microsoft.com/office/powerpoint/2010/main" val="30279131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414</TotalTime>
  <Words>1524</Words>
  <Application>Microsoft Macintosh PowerPoint</Application>
  <PresentationFormat>Widescreen</PresentationFormat>
  <Paragraphs>180</Paragraphs>
  <Slides>11</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31</cp:revision>
  <dcterms:created xsi:type="dcterms:W3CDTF">2023-01-31T02:42:08Z</dcterms:created>
  <dcterms:modified xsi:type="dcterms:W3CDTF">2023-01-31T16:56:30Z</dcterms:modified>
</cp:coreProperties>
</file>